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EA5455"/>
    <a:srgbClr val="E66C37"/>
    <a:srgbClr val="232323"/>
    <a:srgbClr val="EB4747"/>
    <a:srgbClr val="DC3535"/>
    <a:srgbClr val="393939"/>
    <a:srgbClr val="D21312"/>
    <a:srgbClr val="FF0000"/>
    <a:srgbClr val="F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25962-67CC-4106-905D-3791BED5F17C}"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383E1-2C05-4747-9161-243AB667A74F}" type="slidenum">
              <a:rPr lang="en-US" smtClean="0"/>
              <a:t>‹#›</a:t>
            </a:fld>
            <a:endParaRPr lang="en-US"/>
          </a:p>
        </p:txBody>
      </p:sp>
    </p:spTree>
    <p:extLst>
      <p:ext uri="{BB962C8B-B14F-4D97-AF65-F5344CB8AC3E}">
        <p14:creationId xmlns:p14="http://schemas.microsoft.com/office/powerpoint/2010/main" val="4209109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5463-6DD3-E5D5-59CB-F831F9E921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A180E2-24B6-7D80-9E3E-A7138FCC4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F77D03-E4ED-A76B-6164-2165B12D1121}"/>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5" name="Footer Placeholder 4">
            <a:extLst>
              <a:ext uri="{FF2B5EF4-FFF2-40B4-BE49-F238E27FC236}">
                <a16:creationId xmlns:a16="http://schemas.microsoft.com/office/drawing/2014/main" id="{DE4D605E-1B9F-2A17-B0B7-A5246E6BA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21FEB-B8C9-9752-DF07-DF22011E4A49}"/>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102818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B83A-B92A-7638-06E0-13A6AB5E97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5842B3-853A-D778-E8EF-058108F9C5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2F13D-BCD0-0482-3C71-50D676BBD950}"/>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5" name="Footer Placeholder 4">
            <a:extLst>
              <a:ext uri="{FF2B5EF4-FFF2-40B4-BE49-F238E27FC236}">
                <a16:creationId xmlns:a16="http://schemas.microsoft.com/office/drawing/2014/main" id="{851040F2-7810-C376-FA4C-F6E43777E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D4575-C122-FDC4-1728-F24172B99191}"/>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243779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66632B-784E-BD64-A8D9-84463ED73B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EBCCD-1F3C-2F64-4CC3-EBAF847EEE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7CC1F-2A74-5C39-9F4F-050D2E70E87C}"/>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5" name="Footer Placeholder 4">
            <a:extLst>
              <a:ext uri="{FF2B5EF4-FFF2-40B4-BE49-F238E27FC236}">
                <a16:creationId xmlns:a16="http://schemas.microsoft.com/office/drawing/2014/main" id="{4C77F163-1E24-3EDF-13AE-A9130D4C4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5E1D5-ADFB-B4F8-ABBC-0DC2B2A5B682}"/>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223902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DD28-1E04-1619-B5CE-A915C04AF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0213F-62EA-A61B-4445-F10A15BC6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8E309-57C6-5273-5064-CE74C3F1317C}"/>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5" name="Footer Placeholder 4">
            <a:extLst>
              <a:ext uri="{FF2B5EF4-FFF2-40B4-BE49-F238E27FC236}">
                <a16:creationId xmlns:a16="http://schemas.microsoft.com/office/drawing/2014/main" id="{3E955F6B-9736-80C1-CF34-9282747DD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C8AD7-AD96-D86B-6943-D57525E6D5C0}"/>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3568913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192A-B91C-4086-C3DF-72E0774CA1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79F7B2-7E21-50E5-34A3-2FEC247B04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E726DD-C672-8609-6055-4170DBAB63C1}"/>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5" name="Footer Placeholder 4">
            <a:extLst>
              <a:ext uri="{FF2B5EF4-FFF2-40B4-BE49-F238E27FC236}">
                <a16:creationId xmlns:a16="http://schemas.microsoft.com/office/drawing/2014/main" id="{1E33C102-E249-C8C3-E2E7-BA12DC7BC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4312D-C65A-5D25-E7B7-E1180C545865}"/>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2803107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B76E-0A5B-9392-E44A-FFE5EA6FA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04A71-123B-6A7A-06F3-AEFB5E0473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FEE4A8-4A60-4AC5-9359-A4332EE756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D83F15-202D-2FC4-708A-FAB10AF7EC97}"/>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6" name="Footer Placeholder 5">
            <a:extLst>
              <a:ext uri="{FF2B5EF4-FFF2-40B4-BE49-F238E27FC236}">
                <a16:creationId xmlns:a16="http://schemas.microsoft.com/office/drawing/2014/main" id="{43075B5D-3D61-5C67-D4AD-F036D6BBF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8E3ED-A7DD-6630-05D3-CEB1538ADA42}"/>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2543846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BBC6-95FE-E7E1-95D2-503797B1D3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D60B1-2BAC-2671-8106-D015A7F33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54CD4-E533-A59D-EA76-87671D4D8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522C4B-F5F6-155B-91FA-94334BF16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37375A-BF2C-E642-8DF7-ABE53F4250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9C58DD-24E0-54D2-B6B1-F987198036B6}"/>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8" name="Footer Placeholder 7">
            <a:extLst>
              <a:ext uri="{FF2B5EF4-FFF2-40B4-BE49-F238E27FC236}">
                <a16:creationId xmlns:a16="http://schemas.microsoft.com/office/drawing/2014/main" id="{6722BD8A-FEDC-49F9-F1B7-C625472673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18A456-2C2E-08AE-7B52-8AD3F1C43100}"/>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1141395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0350-AFA5-D169-FEC6-8F81023D16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84D666-D62C-515C-8621-B15980A1EAE4}"/>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4" name="Footer Placeholder 3">
            <a:extLst>
              <a:ext uri="{FF2B5EF4-FFF2-40B4-BE49-F238E27FC236}">
                <a16:creationId xmlns:a16="http://schemas.microsoft.com/office/drawing/2014/main" id="{DB4FD48E-8AF2-6967-044E-0B27A65E53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1BF3B1-8505-64EA-5D38-4832B1284689}"/>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4080994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7A94BC-48A6-C2E7-9536-B4EC57935C24}"/>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3" name="Footer Placeholder 2">
            <a:extLst>
              <a:ext uri="{FF2B5EF4-FFF2-40B4-BE49-F238E27FC236}">
                <a16:creationId xmlns:a16="http://schemas.microsoft.com/office/drawing/2014/main" id="{1FE6B433-058C-D7DE-F10D-EC259BDFC9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010FA3-B41B-053A-4619-404847C99A19}"/>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348914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6CF64-0A77-3166-F7AC-505B32E43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EA1975-29FF-C276-4948-72A468FFC2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EAD367-6A57-9794-CDF6-542C54AD2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F5B8D-F278-F7A1-ECBC-0DB0A5ABAC4C}"/>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6" name="Footer Placeholder 5">
            <a:extLst>
              <a:ext uri="{FF2B5EF4-FFF2-40B4-BE49-F238E27FC236}">
                <a16:creationId xmlns:a16="http://schemas.microsoft.com/office/drawing/2014/main" id="{F5012D45-EEEC-929E-4B5D-CC4CE65C0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7F912-3B8E-C22D-AD24-EDFBD482EC65}"/>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116049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AADD-39AE-7C66-6C11-8001DC71F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517815-F4D3-88F3-016D-69B641ADA2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AB71B3-8057-4389-331F-1AD825D71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8D760-AACE-5E99-653E-2F499359798C}"/>
              </a:ext>
            </a:extLst>
          </p:cNvPr>
          <p:cNvSpPr>
            <a:spLocks noGrp="1"/>
          </p:cNvSpPr>
          <p:nvPr>
            <p:ph type="dt" sz="half" idx="10"/>
          </p:nvPr>
        </p:nvSpPr>
        <p:spPr/>
        <p:txBody>
          <a:bodyPr/>
          <a:lstStyle/>
          <a:p>
            <a:fld id="{A28C336F-2246-410A-B2D9-6C9B5DC78630}" type="datetimeFigureOut">
              <a:rPr lang="en-US" smtClean="0"/>
              <a:t>5/30/2023</a:t>
            </a:fld>
            <a:endParaRPr lang="en-US"/>
          </a:p>
        </p:txBody>
      </p:sp>
      <p:sp>
        <p:nvSpPr>
          <p:cNvPr id="6" name="Footer Placeholder 5">
            <a:extLst>
              <a:ext uri="{FF2B5EF4-FFF2-40B4-BE49-F238E27FC236}">
                <a16:creationId xmlns:a16="http://schemas.microsoft.com/office/drawing/2014/main" id="{BBEFA5EB-7698-1932-EDBC-C0575F086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35F01-E7B7-68BD-948C-4DB7FDCB10B8}"/>
              </a:ext>
            </a:extLst>
          </p:cNvPr>
          <p:cNvSpPr>
            <a:spLocks noGrp="1"/>
          </p:cNvSpPr>
          <p:nvPr>
            <p:ph type="sldNum" sz="quarter" idx="12"/>
          </p:nvPr>
        </p:nvSpPr>
        <p:spPr/>
        <p:txBody>
          <a:bodyPr/>
          <a:lstStyle/>
          <a:p>
            <a:fld id="{0BD7D932-375A-438D-8284-9AA3AC25FA5B}" type="slidenum">
              <a:rPr lang="en-US" smtClean="0"/>
              <a:t>‹#›</a:t>
            </a:fld>
            <a:endParaRPr lang="en-US"/>
          </a:p>
        </p:txBody>
      </p:sp>
    </p:spTree>
    <p:extLst>
      <p:ext uri="{BB962C8B-B14F-4D97-AF65-F5344CB8AC3E}">
        <p14:creationId xmlns:p14="http://schemas.microsoft.com/office/powerpoint/2010/main" val="1574386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0E583-A373-0CC3-6F64-BDDEB309CA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E06CB-02AD-15D8-8A2D-E5905E90C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BD83D-F571-65EC-EC4C-4D9886297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C336F-2246-410A-B2D9-6C9B5DC78630}" type="datetimeFigureOut">
              <a:rPr lang="en-US" smtClean="0"/>
              <a:t>5/30/2023</a:t>
            </a:fld>
            <a:endParaRPr lang="en-US"/>
          </a:p>
        </p:txBody>
      </p:sp>
      <p:sp>
        <p:nvSpPr>
          <p:cNvPr id="5" name="Footer Placeholder 4">
            <a:extLst>
              <a:ext uri="{FF2B5EF4-FFF2-40B4-BE49-F238E27FC236}">
                <a16:creationId xmlns:a16="http://schemas.microsoft.com/office/drawing/2014/main" id="{12741F6A-4FA6-FF37-62AF-7E791F255A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F64544-6C2A-18F4-39DC-40C391AA8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7D932-375A-438D-8284-9AA3AC25FA5B}" type="slidenum">
              <a:rPr lang="en-US" smtClean="0"/>
              <a:t>‹#›</a:t>
            </a:fld>
            <a:endParaRPr lang="en-US"/>
          </a:p>
        </p:txBody>
      </p:sp>
    </p:spTree>
    <p:extLst>
      <p:ext uri="{BB962C8B-B14F-4D97-AF65-F5344CB8AC3E}">
        <p14:creationId xmlns:p14="http://schemas.microsoft.com/office/powerpoint/2010/main" val="224708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8DBB09-DE5F-999E-B260-CA60C39AD9BD}"/>
              </a:ext>
            </a:extLst>
          </p:cNvPr>
          <p:cNvSpPr txBox="1"/>
          <p:nvPr/>
        </p:nvSpPr>
        <p:spPr>
          <a:xfrm>
            <a:off x="6096000" y="3937278"/>
            <a:ext cx="4572000" cy="1323439"/>
          </a:xfrm>
          <a:prstGeom prst="rect">
            <a:avLst/>
          </a:prstGeom>
          <a:noFill/>
        </p:spPr>
        <p:txBody>
          <a:bodyPr wrap="square" rtlCol="0">
            <a:spAutoFit/>
          </a:bodyPr>
          <a:lstStyle/>
          <a:p>
            <a:pPr algn="ctr"/>
            <a:r>
              <a:rPr lang="en-US" sz="4000" b="1" dirty="0">
                <a:solidFill>
                  <a:srgbClr val="8FAADC"/>
                </a:solidFill>
                <a:latin typeface="Segoe UI" panose="020B0502040204020203" pitchFamily="34" charset="0"/>
                <a:cs typeface="Segoe UI" panose="020B0502040204020203" pitchFamily="34" charset="0"/>
              </a:rPr>
              <a:t>Consumer Goods</a:t>
            </a:r>
          </a:p>
          <a:p>
            <a:pPr algn="ctr"/>
            <a:r>
              <a:rPr lang="en-US" sz="4000" b="1" dirty="0">
                <a:solidFill>
                  <a:schemeClr val="bg1"/>
                </a:solidFill>
                <a:latin typeface="Segoe UI" panose="020B0502040204020203" pitchFamily="34" charset="0"/>
                <a:cs typeface="Segoe UI" panose="020B0502040204020203" pitchFamily="34" charset="0"/>
              </a:rPr>
              <a:t>Ad_Hoc Insights </a:t>
            </a:r>
          </a:p>
        </p:txBody>
      </p:sp>
      <p:sp>
        <p:nvSpPr>
          <p:cNvPr id="13" name="TextBox 12">
            <a:extLst>
              <a:ext uri="{FF2B5EF4-FFF2-40B4-BE49-F238E27FC236}">
                <a16:creationId xmlns:a16="http://schemas.microsoft.com/office/drawing/2014/main" id="{16B77F02-269B-8D0E-63CC-67211D7F9D4D}"/>
              </a:ext>
            </a:extLst>
          </p:cNvPr>
          <p:cNvSpPr txBox="1"/>
          <p:nvPr/>
        </p:nvSpPr>
        <p:spPr>
          <a:xfrm>
            <a:off x="768753" y="766857"/>
            <a:ext cx="4572000" cy="707886"/>
          </a:xfrm>
          <a:prstGeom prst="rect">
            <a:avLst/>
          </a:prstGeom>
          <a:noFill/>
        </p:spPr>
        <p:txBody>
          <a:bodyPr wrap="square" rtlCol="0">
            <a:spAutoFit/>
          </a:bodyPr>
          <a:lstStyle/>
          <a:p>
            <a:pPr algn="ctr"/>
            <a:r>
              <a:rPr lang="en-US" sz="4000" b="1" dirty="0">
                <a:solidFill>
                  <a:srgbClr val="EA5455"/>
                </a:solidFill>
                <a:latin typeface="Segoe UI" panose="020B0502040204020203" pitchFamily="34" charset="0"/>
                <a:cs typeface="Segoe UI" panose="020B0502040204020203" pitchFamily="34" charset="0"/>
              </a:rPr>
              <a:t>A</a:t>
            </a:r>
            <a:r>
              <a:rPr lang="en-US" sz="4000" b="1" dirty="0">
                <a:solidFill>
                  <a:schemeClr val="bg1"/>
                </a:solidFill>
                <a:latin typeface="Segoe UI" panose="020B0502040204020203" pitchFamily="34" charset="0"/>
                <a:cs typeface="Segoe UI" panose="020B0502040204020203" pitchFamily="34" charset="0"/>
              </a:rPr>
              <a:t>tliQ Hardware’s</a:t>
            </a:r>
          </a:p>
        </p:txBody>
      </p:sp>
      <p:pic>
        <p:nvPicPr>
          <p:cNvPr id="6" name="Picture 5">
            <a:extLst>
              <a:ext uri="{FF2B5EF4-FFF2-40B4-BE49-F238E27FC236}">
                <a16:creationId xmlns:a16="http://schemas.microsoft.com/office/drawing/2014/main" id="{12330078-6CE6-B055-C8A3-5AA8282B6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753" y="2258998"/>
            <a:ext cx="2340000" cy="2340000"/>
          </a:xfrm>
          <a:prstGeom prst="rect">
            <a:avLst/>
          </a:prstGeom>
        </p:spPr>
      </p:pic>
    </p:spTree>
    <p:extLst>
      <p:ext uri="{BB962C8B-B14F-4D97-AF65-F5344CB8AC3E}">
        <p14:creationId xmlns:p14="http://schemas.microsoft.com/office/powerpoint/2010/main" val="3541169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2622399" y="295302"/>
            <a:ext cx="768096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FY 2021 Customer–wise Net Sales Report</a:t>
            </a:r>
          </a:p>
        </p:txBody>
      </p:sp>
      <p:sp>
        <p:nvSpPr>
          <p:cNvPr id="7" name="TextBox 6">
            <a:extLst>
              <a:ext uri="{FF2B5EF4-FFF2-40B4-BE49-F238E27FC236}">
                <a16:creationId xmlns:a16="http://schemas.microsoft.com/office/drawing/2014/main" id="{D03E20DD-72D9-F379-225D-961EC23DFBD1}"/>
              </a:ext>
            </a:extLst>
          </p:cNvPr>
          <p:cNvSpPr txBox="1"/>
          <p:nvPr/>
        </p:nvSpPr>
        <p:spPr>
          <a:xfrm>
            <a:off x="1387959" y="963671"/>
            <a:ext cx="10149840" cy="3200400"/>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Generate FY 2021 net sales report for top customer where the output contains these fields :</a:t>
            </a:r>
          </a:p>
          <a:p>
            <a:r>
              <a:rPr lang="en-US" sz="2000" dirty="0">
                <a:solidFill>
                  <a:schemeClr val="bg1"/>
                </a:solidFill>
                <a:latin typeface="Segoe UI Semibold" panose="020B0702040204020203" pitchFamily="34" charset="0"/>
                <a:cs typeface="Segoe UI Semibold" panose="020B0702040204020203" pitchFamily="34" charset="0"/>
              </a:rPr>
              <a:t>		customer</a:t>
            </a:r>
          </a:p>
          <a:p>
            <a:r>
              <a:rPr lang="en-US" sz="2000" dirty="0">
                <a:solidFill>
                  <a:schemeClr val="bg1"/>
                </a:solidFill>
                <a:latin typeface="Segoe UI Semibold" panose="020B0702040204020203" pitchFamily="34" charset="0"/>
                <a:cs typeface="Segoe UI Semibold" panose="020B0702040204020203" pitchFamily="34" charset="0"/>
              </a:rPr>
              <a:t>		net sales </a:t>
            </a:r>
          </a:p>
          <a:p>
            <a:r>
              <a:rPr lang="en-US" sz="2000" dirty="0">
                <a:solidFill>
                  <a:schemeClr val="bg1"/>
                </a:solidFill>
                <a:latin typeface="Segoe UI Semibold" panose="020B0702040204020203" pitchFamily="34" charset="0"/>
                <a:cs typeface="Segoe UI Semibold" panose="020B0702040204020203" pitchFamily="34" charset="0"/>
              </a:rPr>
              <a:t>                      </a:t>
            </a:r>
          </a:p>
          <a:p>
            <a:r>
              <a:rPr lang="en-US" sz="2000" dirty="0">
                <a:solidFill>
                  <a:schemeClr val="bg1"/>
                </a:solidFill>
                <a:latin typeface="Segoe UI Semibold" panose="020B0702040204020203" pitchFamily="34" charset="0"/>
                <a:cs typeface="Segoe UI Semibold" panose="020B0702040204020203" pitchFamily="34" charset="0"/>
              </a:rPr>
              <a:t>                     make sure that net sales are in millions 		</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p>
        </p:txBody>
      </p:sp>
      <p:grpSp>
        <p:nvGrpSpPr>
          <p:cNvPr id="12" name="Group 11">
            <a:extLst>
              <a:ext uri="{FF2B5EF4-FFF2-40B4-BE49-F238E27FC236}">
                <a16:creationId xmlns:a16="http://schemas.microsoft.com/office/drawing/2014/main" id="{95306366-B1A8-C394-A9D1-D4566B4C2AC2}"/>
              </a:ext>
            </a:extLst>
          </p:cNvPr>
          <p:cNvGrpSpPr/>
          <p:nvPr/>
        </p:nvGrpSpPr>
        <p:grpSpPr>
          <a:xfrm>
            <a:off x="4281487" y="4283800"/>
            <a:ext cx="3629025" cy="2171700"/>
            <a:chOff x="4281487" y="4283800"/>
            <a:chExt cx="3629025" cy="217170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621B45-501A-91DF-26E5-84CD64AE1FB3}"/>
                </a:ext>
              </a:extLst>
            </p:cNvPr>
            <p:cNvPicPr>
              <a:picLocks noChangeAspect="1"/>
            </p:cNvPicPr>
            <p:nvPr/>
          </p:nvPicPr>
          <p:blipFill>
            <a:blip r:embed="rId3"/>
            <a:stretch>
              <a:fillRect/>
            </a:stretch>
          </p:blipFill>
          <p:spPr>
            <a:xfrm>
              <a:off x="4451928" y="4516583"/>
              <a:ext cx="3297382" cy="1754908"/>
            </a:xfrm>
            <a:prstGeom prst="rect">
              <a:avLst/>
            </a:prstGeom>
          </p:spPr>
        </p:pic>
      </p:grpSp>
    </p:spTree>
    <p:extLst>
      <p:ext uri="{BB962C8B-B14F-4D97-AF65-F5344CB8AC3E}">
        <p14:creationId xmlns:p14="http://schemas.microsoft.com/office/powerpoint/2010/main" val="215018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3545764" y="276697"/>
            <a:ext cx="5100471" cy="523220"/>
          </a:xfrm>
          <a:prstGeom prst="rect">
            <a:avLst/>
          </a:prstGeom>
          <a:noFill/>
        </p:spPr>
        <p:txBody>
          <a:bodyPr wrap="square" rtlCol="0">
            <a:spAutoFit/>
          </a:bodyPr>
          <a:lstStyle/>
          <a:p>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p>
        </p:txBody>
      </p:sp>
      <p:sp>
        <p:nvSpPr>
          <p:cNvPr id="13" name="TextBox 12">
            <a:extLst>
              <a:ext uri="{FF2B5EF4-FFF2-40B4-BE49-F238E27FC236}">
                <a16:creationId xmlns:a16="http://schemas.microsoft.com/office/drawing/2014/main" id="{51E8AECC-0036-5036-E5E5-F7232510DBB7}"/>
              </a:ext>
            </a:extLst>
          </p:cNvPr>
          <p:cNvSpPr txBox="1"/>
          <p:nvPr/>
        </p:nvSpPr>
        <p:spPr>
          <a:xfrm>
            <a:off x="5181597" y="3631875"/>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p>
        </p:txBody>
      </p:sp>
      <p:sp>
        <p:nvSpPr>
          <p:cNvPr id="14" name="TextBox 13">
            <a:extLst>
              <a:ext uri="{FF2B5EF4-FFF2-40B4-BE49-F238E27FC236}">
                <a16:creationId xmlns:a16="http://schemas.microsoft.com/office/drawing/2014/main" id="{99CB922D-D4CB-AED1-9DAF-93684B1A37A5}"/>
              </a:ext>
            </a:extLst>
          </p:cNvPr>
          <p:cNvSpPr txBox="1"/>
          <p:nvPr/>
        </p:nvSpPr>
        <p:spPr>
          <a:xfrm>
            <a:off x="1523997" y="4458319"/>
            <a:ext cx="9144000" cy="1980000"/>
          </a:xfrm>
          <a:prstGeom prst="rect">
            <a:avLst/>
          </a:prstGeom>
          <a:noFill/>
        </p:spPr>
        <p:txBody>
          <a:bodyPr wrap="square" rtlCol="0">
            <a:spAutoFit/>
          </a:bodyPr>
          <a:lstStyle/>
          <a:p>
            <a:pPr marL="457200" indent="-457200">
              <a:buAutoNum type="arabicPeriod"/>
            </a:pPr>
            <a:r>
              <a:rPr lang="en-US" sz="2000" dirty="0">
                <a:solidFill>
                  <a:srgbClr val="FFFF00"/>
                </a:solidFill>
                <a:latin typeface="Segoe UI Semibold" panose="020B0702040204020203" pitchFamily="34" charset="0"/>
                <a:cs typeface="Segoe UI Semibold" panose="020B0702040204020203" pitchFamily="34" charset="0"/>
              </a:rPr>
              <a:t>Amazon</a:t>
            </a:r>
            <a:r>
              <a:rPr lang="en-US" sz="2000" dirty="0">
                <a:solidFill>
                  <a:schemeClr val="bg1"/>
                </a:solidFill>
                <a:latin typeface="Segoe UI Semibold" panose="020B0702040204020203" pitchFamily="34" charset="0"/>
                <a:cs typeface="Segoe UI Semibold" panose="020B0702040204020203" pitchFamily="34" charset="0"/>
              </a:rPr>
              <a:t> with the highest net sales for FY 2021, which has a value of </a:t>
            </a:r>
            <a:r>
              <a:rPr lang="en-US" sz="2000" dirty="0">
                <a:solidFill>
                  <a:srgbClr val="FFFF00"/>
                </a:solidFill>
                <a:latin typeface="Segoe UI Semibold" panose="020B0702040204020203" pitchFamily="34" charset="0"/>
                <a:cs typeface="Segoe UI Semibold" panose="020B0702040204020203" pitchFamily="34" charset="0"/>
              </a:rPr>
              <a:t>109.03 million</a:t>
            </a:r>
            <a:r>
              <a:rPr lang="en-US" sz="2000" dirty="0">
                <a:solidFill>
                  <a:schemeClr val="bg1"/>
                </a:solidFill>
                <a:latin typeface="Segoe UI Semibold" panose="020B0702040204020203" pitchFamily="34" charset="0"/>
                <a:cs typeface="Segoe UI Semibold" panose="020B0702040204020203" pitchFamily="34" charset="0"/>
              </a:rPr>
              <a:t>. Following AtliQ Exclusive, with net sales of </a:t>
            </a:r>
            <a:r>
              <a:rPr lang="en-US" sz="2000" dirty="0">
                <a:solidFill>
                  <a:srgbClr val="FFFF00"/>
                </a:solidFill>
                <a:latin typeface="Segoe UI Semibold" panose="020B0702040204020203" pitchFamily="34" charset="0"/>
                <a:cs typeface="Segoe UI Semibold" panose="020B0702040204020203" pitchFamily="34" charset="0"/>
              </a:rPr>
              <a:t>79.92 million</a:t>
            </a:r>
            <a:r>
              <a:rPr lang="en-US" sz="2000" dirty="0">
                <a:solidFill>
                  <a:schemeClr val="bg1"/>
                </a:solidFill>
                <a:latin typeface="Segoe UI Semibold" panose="020B0702040204020203" pitchFamily="34" charset="0"/>
                <a:cs typeface="Segoe UI Semibold" panose="020B0702040204020203" pitchFamily="34" charset="0"/>
              </a:rPr>
              <a:t> and AtliQ e Store with net sales </a:t>
            </a:r>
            <a:r>
              <a:rPr lang="en-US" sz="2000" dirty="0">
                <a:solidFill>
                  <a:srgbClr val="FFFF00"/>
                </a:solidFill>
                <a:latin typeface="Segoe UI Semibold" panose="020B0702040204020203" pitchFamily="34" charset="0"/>
                <a:cs typeface="Segoe UI Semibold" panose="020B0702040204020203" pitchFamily="34" charset="0"/>
              </a:rPr>
              <a:t>70.31 million</a:t>
            </a:r>
          </a:p>
          <a:p>
            <a:pPr marL="457200" indent="-457200">
              <a:buAutoNum type="arabicPeriod"/>
            </a:pPr>
            <a:r>
              <a:rPr lang="en-US" sz="2000" dirty="0">
                <a:solidFill>
                  <a:srgbClr val="FFFF00"/>
                </a:solidFill>
                <a:latin typeface="Segoe UI Semibold" panose="020B0702040204020203" pitchFamily="34" charset="0"/>
                <a:cs typeface="Segoe UI Semibold" panose="020B0702040204020203" pitchFamily="34" charset="0"/>
              </a:rPr>
              <a:t>AtliQ’s</a:t>
            </a:r>
            <a:r>
              <a:rPr lang="en-US" sz="2000" dirty="0">
                <a:solidFill>
                  <a:schemeClr val="bg1"/>
                </a:solidFill>
                <a:latin typeface="Segoe UI Semibold" panose="020B0702040204020203" pitchFamily="34" charset="0"/>
                <a:cs typeface="Segoe UI Semibold" panose="020B0702040204020203" pitchFamily="34" charset="0"/>
              </a:rPr>
              <a:t> net sales contribution to the overall customer’s net sales percentage is </a:t>
            </a:r>
            <a:r>
              <a:rPr lang="en-US" sz="2000" dirty="0">
                <a:solidFill>
                  <a:srgbClr val="FFFF00"/>
                </a:solidFill>
                <a:latin typeface="Segoe UI Semibold" panose="020B0702040204020203" pitchFamily="34" charset="0"/>
                <a:cs typeface="Segoe UI Semibold" panose="020B0702040204020203" pitchFamily="34" charset="0"/>
              </a:rPr>
              <a:t>22.3 %</a:t>
            </a:r>
            <a:r>
              <a:rPr lang="en-US" sz="2000" dirty="0">
                <a:solidFill>
                  <a:schemeClr val="bg1"/>
                </a:solidFill>
                <a:latin typeface="Segoe UI Semibold" panose="020B0702040204020203" pitchFamily="34" charset="0"/>
                <a:cs typeface="Segoe UI Semibold" panose="020B0702040204020203" pitchFamily="34" charset="0"/>
              </a:rPr>
              <a:t>, indicating that AtliQ accounts for a significant portion of the total net sales.</a:t>
            </a:r>
          </a:p>
          <a:p>
            <a:pPr marL="457200" indent="-457200">
              <a:buAutoNum type="arabicPeriod"/>
            </a:pPr>
            <a:endParaRPr lang="en-US" sz="2000" dirty="0">
              <a:solidFill>
                <a:schemeClr val="bg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BFFEB9DE-9033-D997-4C46-641FCFE14DAB}"/>
              </a:ext>
            </a:extLst>
          </p:cNvPr>
          <p:cNvGrpSpPr/>
          <p:nvPr/>
        </p:nvGrpSpPr>
        <p:grpSpPr>
          <a:xfrm>
            <a:off x="1523997" y="1164696"/>
            <a:ext cx="9144000" cy="2102400"/>
            <a:chOff x="1523999" y="1164696"/>
            <a:chExt cx="9144000" cy="210240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1523999" y="1164696"/>
              <a:ext cx="9144000" cy="21024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DC45163B-742E-867D-C0AE-AD4E73354A06}"/>
                </a:ext>
              </a:extLst>
            </p:cNvPr>
            <p:cNvSpPr/>
            <p:nvPr/>
          </p:nvSpPr>
          <p:spPr>
            <a:xfrm>
              <a:off x="5638797" y="2145477"/>
              <a:ext cx="914400"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5166567-FFC9-DD41-AB0B-0BF412B5D9C9}"/>
                </a:ext>
              </a:extLst>
            </p:cNvPr>
            <p:cNvPicPr>
              <a:picLocks noChangeAspect="1"/>
            </p:cNvPicPr>
            <p:nvPr/>
          </p:nvPicPr>
          <p:blipFill>
            <a:blip r:embed="rId3"/>
            <a:stretch>
              <a:fillRect/>
            </a:stretch>
          </p:blipFill>
          <p:spPr>
            <a:xfrm>
              <a:off x="1786804" y="1669948"/>
              <a:ext cx="3366084" cy="1472747"/>
            </a:xfrm>
            <a:prstGeom prst="rect">
              <a:avLst/>
            </a:prstGeom>
          </p:spPr>
        </p:pic>
        <p:sp>
          <p:nvSpPr>
            <p:cNvPr id="18" name="TextBox 17">
              <a:extLst>
                <a:ext uri="{FF2B5EF4-FFF2-40B4-BE49-F238E27FC236}">
                  <a16:creationId xmlns:a16="http://schemas.microsoft.com/office/drawing/2014/main" id="{471CE7F2-5588-D5F5-B23C-8E4FE66609A0}"/>
                </a:ext>
              </a:extLst>
            </p:cNvPr>
            <p:cNvSpPr txBox="1"/>
            <p:nvPr/>
          </p:nvSpPr>
          <p:spPr>
            <a:xfrm>
              <a:off x="1862719" y="1261156"/>
              <a:ext cx="3366083" cy="276999"/>
            </a:xfrm>
            <a:prstGeom prst="rect">
              <a:avLst/>
            </a:prstGeom>
            <a:noFill/>
          </p:spPr>
          <p:txBody>
            <a:bodyPr wrap="square" rtlCol="0">
              <a:spAutoFit/>
            </a:bodyPr>
            <a:lstStyle/>
            <a:p>
              <a:r>
                <a:rPr lang="en-US" sz="1200" dirty="0">
                  <a:latin typeface="Segoe UI Semibold" panose="020B0702040204020203" pitchFamily="34" charset="0"/>
                  <a:cs typeface="Segoe UI Semibold" panose="020B0702040204020203" pitchFamily="34" charset="0"/>
                </a:rPr>
                <a:t>Top 5 customer’s based on net sales for FY 21</a:t>
              </a:r>
            </a:p>
          </p:txBody>
        </p:sp>
        <p:pic>
          <p:nvPicPr>
            <p:cNvPr id="4" name="Picture 3">
              <a:extLst>
                <a:ext uri="{FF2B5EF4-FFF2-40B4-BE49-F238E27FC236}">
                  <a16:creationId xmlns:a16="http://schemas.microsoft.com/office/drawing/2014/main" id="{89531E16-B294-5370-1A80-ABA230EDE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370" y="1261156"/>
              <a:ext cx="3635908" cy="1933994"/>
            </a:xfrm>
            <a:prstGeom prst="rect">
              <a:avLst/>
            </a:prstGeom>
          </p:spPr>
        </p:pic>
      </p:grpSp>
    </p:spTree>
    <p:extLst>
      <p:ext uri="{BB962C8B-B14F-4D97-AF65-F5344CB8AC3E}">
        <p14:creationId xmlns:p14="http://schemas.microsoft.com/office/powerpoint/2010/main" val="359321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2575560" y="280934"/>
            <a:ext cx="704088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Forecast Accuracy Report for FY 2021</a:t>
            </a:r>
          </a:p>
        </p:txBody>
      </p:sp>
      <p:sp>
        <p:nvSpPr>
          <p:cNvPr id="7" name="TextBox 6">
            <a:extLst>
              <a:ext uri="{FF2B5EF4-FFF2-40B4-BE49-F238E27FC236}">
                <a16:creationId xmlns:a16="http://schemas.microsoft.com/office/drawing/2014/main" id="{D03E20DD-72D9-F379-225D-961EC23DFBD1}"/>
              </a:ext>
            </a:extLst>
          </p:cNvPr>
          <p:cNvSpPr txBox="1"/>
          <p:nvPr/>
        </p:nvSpPr>
        <p:spPr>
          <a:xfrm>
            <a:off x="1387959" y="963671"/>
            <a:ext cx="10149840" cy="2554545"/>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Get forecast accuracy report at the customer_code level for FY 21 where the output contains these fields :</a:t>
            </a:r>
          </a:p>
          <a:p>
            <a:r>
              <a:rPr lang="en-US" sz="2000" dirty="0">
                <a:solidFill>
                  <a:schemeClr val="bg1"/>
                </a:solidFill>
                <a:latin typeface="Segoe UI Semibold" panose="020B0702040204020203" pitchFamily="34" charset="0"/>
                <a:cs typeface="Segoe UI Semibold" panose="020B0702040204020203" pitchFamily="34" charset="0"/>
              </a:rPr>
              <a:t>		                      customer</a:t>
            </a:r>
          </a:p>
          <a:p>
            <a:r>
              <a:rPr lang="en-US" sz="2000" dirty="0">
                <a:solidFill>
                  <a:schemeClr val="bg1"/>
                </a:solidFill>
                <a:latin typeface="Segoe UI Semibold" panose="020B0702040204020203" pitchFamily="34" charset="0"/>
                <a:cs typeface="Segoe UI Semibold" panose="020B0702040204020203" pitchFamily="34" charset="0"/>
              </a:rPr>
              <a:t>		                      forecast accuracy </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p>
        </p:txBody>
      </p:sp>
      <p:grpSp>
        <p:nvGrpSpPr>
          <p:cNvPr id="6" name="Group 5">
            <a:extLst>
              <a:ext uri="{FF2B5EF4-FFF2-40B4-BE49-F238E27FC236}">
                <a16:creationId xmlns:a16="http://schemas.microsoft.com/office/drawing/2014/main" id="{10E7960D-8EF9-0C11-B8E1-CC79AB86B7EB}"/>
              </a:ext>
            </a:extLst>
          </p:cNvPr>
          <p:cNvGrpSpPr/>
          <p:nvPr/>
        </p:nvGrpSpPr>
        <p:grpSpPr>
          <a:xfrm>
            <a:off x="2575559" y="3616178"/>
            <a:ext cx="3629025" cy="2171700"/>
            <a:chOff x="4281487" y="4283800"/>
            <a:chExt cx="3629025" cy="217170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4281487" y="4283800"/>
              <a:ext cx="3629025" cy="2171700"/>
            </a:xfrm>
            <a:prstGeom prst="roundRect">
              <a:avLst>
                <a:gd name="adj" fmla="val 32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0A9D88-5FED-65EB-B856-CC78CEAC96D6}"/>
                </a:ext>
              </a:extLst>
            </p:cNvPr>
            <p:cNvPicPr>
              <a:picLocks noChangeAspect="1"/>
            </p:cNvPicPr>
            <p:nvPr/>
          </p:nvPicPr>
          <p:blipFill>
            <a:blip r:embed="rId3"/>
            <a:stretch>
              <a:fillRect/>
            </a:stretch>
          </p:blipFill>
          <p:spPr>
            <a:xfrm>
              <a:off x="4609486" y="4561710"/>
              <a:ext cx="3065931" cy="1700545"/>
            </a:xfrm>
            <a:prstGeom prst="rect">
              <a:avLst/>
            </a:prstGeom>
          </p:spPr>
        </p:pic>
      </p:grpSp>
      <p:sp>
        <p:nvSpPr>
          <p:cNvPr id="9" name="TextBox 8">
            <a:extLst>
              <a:ext uri="{FF2B5EF4-FFF2-40B4-BE49-F238E27FC236}">
                <a16:creationId xmlns:a16="http://schemas.microsoft.com/office/drawing/2014/main" id="{FD0AAB4D-F1E6-339F-259F-C06A0C24C37A}"/>
              </a:ext>
            </a:extLst>
          </p:cNvPr>
          <p:cNvSpPr txBox="1"/>
          <p:nvPr/>
        </p:nvSpPr>
        <p:spPr>
          <a:xfrm>
            <a:off x="7176656" y="3824865"/>
            <a:ext cx="3839822" cy="1754326"/>
          </a:xfrm>
          <a:prstGeom prst="rect">
            <a:avLst/>
          </a:prstGeom>
          <a:noFill/>
        </p:spPr>
        <p:txBody>
          <a:bodyPr wrap="square" rtlCol="0">
            <a:spAutoFit/>
          </a:bodyPr>
          <a:lstStyle/>
          <a:p>
            <a:r>
              <a:rPr lang="en-US" dirty="0">
                <a:solidFill>
                  <a:schemeClr val="bg1"/>
                </a:solidFill>
                <a:latin typeface="Segoe UI Semibold" panose="020B0702040204020203" pitchFamily="34" charset="0"/>
                <a:cs typeface="Segoe UI Semibold" panose="020B0702040204020203" pitchFamily="34" charset="0"/>
              </a:rPr>
              <a:t>Top 5 customer’s listed have fairly similar forecast accuracy percentages, ranging from </a:t>
            </a:r>
            <a:r>
              <a:rPr lang="en-US" dirty="0">
                <a:solidFill>
                  <a:srgbClr val="FFFF00"/>
                </a:solidFill>
                <a:latin typeface="Segoe UI Semibold" panose="020B0702040204020203" pitchFamily="34" charset="0"/>
                <a:cs typeface="Segoe UI Semibold" panose="020B0702040204020203" pitchFamily="34" charset="0"/>
              </a:rPr>
              <a:t>47.23 % - 46.16 %</a:t>
            </a:r>
            <a:r>
              <a:rPr lang="en-US" dirty="0">
                <a:solidFill>
                  <a:schemeClr val="bg1"/>
                </a:solidFill>
                <a:latin typeface="Segoe UI Semibold" panose="020B0702040204020203" pitchFamily="34" charset="0"/>
                <a:cs typeface="Segoe UI Semibold" panose="020B0702040204020203" pitchFamily="34" charset="0"/>
              </a:rPr>
              <a:t>. This suggests that these customer’s are likely using </a:t>
            </a:r>
            <a:r>
              <a:rPr lang="en-US" dirty="0">
                <a:solidFill>
                  <a:srgbClr val="FFFF00"/>
                </a:solidFill>
                <a:latin typeface="Segoe UI Semibold" panose="020B0702040204020203" pitchFamily="34" charset="0"/>
                <a:cs typeface="Segoe UI Semibold" panose="020B0702040204020203" pitchFamily="34" charset="0"/>
              </a:rPr>
              <a:t>similar forecasting methods</a:t>
            </a:r>
            <a:r>
              <a:rPr lang="en-US" dirty="0">
                <a:solidFill>
                  <a:schemeClr val="bg1"/>
                </a:soli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144080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2828920" y="600641"/>
            <a:ext cx="6534151"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Yearly report for </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chemeClr val="accent1">
                    <a:lumMod val="60000"/>
                    <a:lumOff val="40000"/>
                  </a:schemeClr>
                </a:solidFill>
                <a:latin typeface="Segoe UI Semibold" panose="020B0702040204020203" pitchFamily="34" charset="0"/>
                <a:cs typeface="Segoe UI Semibold" panose="020B0702040204020203" pitchFamily="34" charset="0"/>
              </a:rPr>
              <a:t>croma</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chemeClr val="accent4"/>
                </a:solidFill>
                <a:latin typeface="Segoe UI Semibold" panose="020B0702040204020203" pitchFamily="34" charset="0"/>
                <a:cs typeface="Segoe UI Semibold" panose="020B0702040204020203" pitchFamily="34" charset="0"/>
              </a:rPr>
              <a:t> </a:t>
            </a:r>
            <a:r>
              <a:rPr lang="en-US" sz="3200" dirty="0">
                <a:solidFill>
                  <a:srgbClr val="E66C37"/>
                </a:solidFill>
                <a:latin typeface="Segoe UI Semibold" panose="020B0702040204020203" pitchFamily="34" charset="0"/>
                <a:cs typeface="Segoe UI Semibold" panose="020B0702040204020203" pitchFamily="34" charset="0"/>
              </a:rPr>
              <a:t>customer</a:t>
            </a:r>
          </a:p>
        </p:txBody>
      </p:sp>
      <p:sp>
        <p:nvSpPr>
          <p:cNvPr id="7" name="TextBox 6">
            <a:extLst>
              <a:ext uri="{FF2B5EF4-FFF2-40B4-BE49-F238E27FC236}">
                <a16:creationId xmlns:a16="http://schemas.microsoft.com/office/drawing/2014/main" id="{D03E20DD-72D9-F379-225D-961EC23DFBD1}"/>
              </a:ext>
            </a:extLst>
          </p:cNvPr>
          <p:cNvSpPr txBox="1"/>
          <p:nvPr/>
        </p:nvSpPr>
        <p:spPr>
          <a:xfrm>
            <a:off x="1021077" y="1566140"/>
            <a:ext cx="10149840" cy="2616101"/>
          </a:xfrm>
          <a:prstGeom prst="rect">
            <a:avLst/>
          </a:prstGeom>
          <a:noFill/>
        </p:spPr>
        <p:txBody>
          <a:bodyPr wrap="square" rtlCol="0">
            <a:spAutoFit/>
          </a:bodyPr>
          <a:lstStyle/>
          <a:p>
            <a:r>
              <a:rPr lang="en-US" sz="16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p>
          <a:p>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Generate a yearly report for ‘croma’ customer where the output contains these </a:t>
            </a:r>
          </a:p>
          <a:p>
            <a:r>
              <a:rPr lang="en-US" sz="1600" dirty="0">
                <a:solidFill>
                  <a:schemeClr val="bg1"/>
                </a:solidFill>
                <a:latin typeface="Segoe UI Semibold" panose="020B0702040204020203" pitchFamily="34" charset="0"/>
                <a:cs typeface="Segoe UI Semibold" panose="020B0702040204020203" pitchFamily="34" charset="0"/>
              </a:rPr>
              <a:t>             fields :</a:t>
            </a:r>
          </a:p>
          <a:p>
            <a:r>
              <a:rPr lang="en-US" sz="1600" dirty="0">
                <a:solidFill>
                  <a:schemeClr val="bg1"/>
                </a:solidFill>
                <a:latin typeface="Segoe UI Semibold" panose="020B0702040204020203" pitchFamily="34" charset="0"/>
                <a:cs typeface="Segoe UI Semibold" panose="020B0702040204020203" pitchFamily="34" charset="0"/>
              </a:rPr>
              <a:t>		fiscal_year</a:t>
            </a:r>
          </a:p>
          <a:p>
            <a:r>
              <a:rPr lang="en-US" sz="1600" dirty="0">
                <a:solidFill>
                  <a:schemeClr val="bg1"/>
                </a:solidFill>
                <a:latin typeface="Segoe UI Semibold" panose="020B0702040204020203" pitchFamily="34" charset="0"/>
                <a:cs typeface="Segoe UI Semibold" panose="020B0702040204020203" pitchFamily="34" charset="0"/>
              </a:rPr>
              <a:t>		yearly_gross_sales </a:t>
            </a:r>
          </a:p>
          <a:p>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bg1"/>
                </a:solidFill>
                <a:latin typeface="Segoe UI Semibold" panose="020B0702040204020203" pitchFamily="34" charset="0"/>
                <a:cs typeface="Segoe UI Semibold" panose="020B0702040204020203" pitchFamily="34" charset="0"/>
              </a:rPr>
              <a:t>	         make sure that yearly_gross_sales are in millions</a:t>
            </a:r>
          </a:p>
          <a:p>
            <a:endParaRPr lang="en-US" sz="1600" dirty="0">
              <a:solidFill>
                <a:schemeClr val="bg1"/>
              </a:solidFill>
              <a:latin typeface="Segoe UI Semibold" panose="020B0702040204020203" pitchFamily="34" charset="0"/>
              <a:cs typeface="Segoe UI Semibold" panose="020B0702040204020203" pitchFamily="34" charset="0"/>
            </a:endParaRPr>
          </a:p>
          <a:p>
            <a:r>
              <a:rPr lang="en-US" sz="16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p>
        </p:txBody>
      </p:sp>
      <p:grpSp>
        <p:nvGrpSpPr>
          <p:cNvPr id="2" name="Group 1">
            <a:extLst>
              <a:ext uri="{FF2B5EF4-FFF2-40B4-BE49-F238E27FC236}">
                <a16:creationId xmlns:a16="http://schemas.microsoft.com/office/drawing/2014/main" id="{F47DE760-9933-B9A8-4C94-C9EEBB9E7C0A}"/>
              </a:ext>
            </a:extLst>
          </p:cNvPr>
          <p:cNvGrpSpPr/>
          <p:nvPr/>
        </p:nvGrpSpPr>
        <p:grpSpPr>
          <a:xfrm>
            <a:off x="4281484" y="4182241"/>
            <a:ext cx="3629025" cy="2171700"/>
            <a:chOff x="4281487" y="4283800"/>
            <a:chExt cx="3629025" cy="217170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5F46B0-E365-FCC5-006A-D5543B3871AA}"/>
                </a:ext>
              </a:extLst>
            </p:cNvPr>
            <p:cNvPicPr>
              <a:picLocks noChangeAspect="1"/>
            </p:cNvPicPr>
            <p:nvPr/>
          </p:nvPicPr>
          <p:blipFill>
            <a:blip r:embed="rId3"/>
            <a:stretch>
              <a:fillRect/>
            </a:stretch>
          </p:blipFill>
          <p:spPr>
            <a:xfrm>
              <a:off x="4501571" y="4486918"/>
              <a:ext cx="3188856" cy="1872000"/>
            </a:xfrm>
            <a:prstGeom prst="rect">
              <a:avLst/>
            </a:prstGeom>
          </p:spPr>
        </p:pic>
      </p:grpSp>
    </p:spTree>
    <p:extLst>
      <p:ext uri="{BB962C8B-B14F-4D97-AF65-F5344CB8AC3E}">
        <p14:creationId xmlns:p14="http://schemas.microsoft.com/office/powerpoint/2010/main" val="69811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3558236" y="442089"/>
            <a:ext cx="5100471" cy="523220"/>
          </a:xfrm>
          <a:prstGeom prst="rect">
            <a:avLst/>
          </a:prstGeom>
          <a:noFill/>
        </p:spPr>
        <p:txBody>
          <a:bodyPr wrap="square" rtlCol="0">
            <a:spAutoFit/>
          </a:bodyPr>
          <a:lstStyle/>
          <a:p>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p>
        </p:txBody>
      </p:sp>
      <p:sp>
        <p:nvSpPr>
          <p:cNvPr id="13" name="TextBox 12">
            <a:extLst>
              <a:ext uri="{FF2B5EF4-FFF2-40B4-BE49-F238E27FC236}">
                <a16:creationId xmlns:a16="http://schemas.microsoft.com/office/drawing/2014/main" id="{51E8AECC-0036-5036-E5E5-F7232510DBB7}"/>
              </a:ext>
            </a:extLst>
          </p:cNvPr>
          <p:cNvSpPr txBox="1"/>
          <p:nvPr/>
        </p:nvSpPr>
        <p:spPr>
          <a:xfrm>
            <a:off x="5206544" y="3756336"/>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p>
        </p:txBody>
      </p:sp>
      <p:sp>
        <p:nvSpPr>
          <p:cNvPr id="14" name="TextBox 13">
            <a:extLst>
              <a:ext uri="{FF2B5EF4-FFF2-40B4-BE49-F238E27FC236}">
                <a16:creationId xmlns:a16="http://schemas.microsoft.com/office/drawing/2014/main" id="{99CB922D-D4CB-AED1-9DAF-93684B1A37A5}"/>
              </a:ext>
            </a:extLst>
          </p:cNvPr>
          <p:cNvSpPr txBox="1"/>
          <p:nvPr/>
        </p:nvSpPr>
        <p:spPr>
          <a:xfrm>
            <a:off x="1524000" y="4545337"/>
            <a:ext cx="9144000" cy="1631216"/>
          </a:xfrm>
          <a:prstGeom prst="rect">
            <a:avLst/>
          </a:prstGeom>
          <a:noFill/>
        </p:spPr>
        <p:txBody>
          <a:bodyPr wrap="square" rtlCol="0">
            <a:spAutoFit/>
          </a:bodyPr>
          <a:lstStyle/>
          <a:p>
            <a:pPr marL="457200" indent="-457200">
              <a:buAutoNum type="arabicPeriod"/>
            </a:pPr>
            <a:r>
              <a:rPr lang="en-US" sz="2000" dirty="0">
                <a:solidFill>
                  <a:schemeClr val="bg1"/>
                </a:solidFill>
                <a:latin typeface="Segoe UI Semibold" panose="020B0702040204020203" pitchFamily="34" charset="0"/>
                <a:cs typeface="Segoe UI Semibold" panose="020B0702040204020203" pitchFamily="34" charset="0"/>
              </a:rPr>
              <a:t>Croma’s gross sales are steadily growing at a rate of over </a:t>
            </a:r>
            <a:r>
              <a:rPr lang="en-US" sz="2000" dirty="0">
                <a:solidFill>
                  <a:srgbClr val="FFFF00"/>
                </a:solidFill>
                <a:latin typeface="Segoe UI Semibold" panose="020B0702040204020203" pitchFamily="34" charset="0"/>
                <a:cs typeface="Segoe UI Semibold" panose="020B0702040204020203" pitchFamily="34" charset="0"/>
              </a:rPr>
              <a:t>200-300%</a:t>
            </a:r>
            <a:r>
              <a:rPr lang="en-US" sz="2000" dirty="0">
                <a:solidFill>
                  <a:schemeClr val="bg1"/>
                </a:solidFill>
                <a:latin typeface="Segoe UI Semibold" panose="020B0702040204020203" pitchFamily="34" charset="0"/>
                <a:cs typeface="Segoe UI Semibold" panose="020B0702040204020203" pitchFamily="34" charset="0"/>
              </a:rPr>
              <a:t> annually</a:t>
            </a:r>
          </a:p>
          <a:p>
            <a:pPr marL="457200" indent="-457200">
              <a:buAutoNum type="arabicPeriod" startAt="2"/>
            </a:pPr>
            <a:r>
              <a:rPr lang="en-US" sz="2000" dirty="0">
                <a:solidFill>
                  <a:schemeClr val="bg1"/>
                </a:solidFill>
                <a:latin typeface="Segoe UI Semibold" panose="020B0702040204020203" pitchFamily="34" charset="0"/>
                <a:cs typeface="Segoe UI Semibold" panose="020B0702040204020203" pitchFamily="34" charset="0"/>
              </a:rPr>
              <a:t>Strategic decisions are </a:t>
            </a:r>
            <a:r>
              <a:rPr lang="en-US" sz="2000" dirty="0">
                <a:solidFill>
                  <a:srgbClr val="FFFF00"/>
                </a:solidFill>
                <a:latin typeface="Segoe UI Semibold" panose="020B0702040204020203" pitchFamily="34" charset="0"/>
                <a:cs typeface="Segoe UI Semibold" panose="020B0702040204020203" pitchFamily="34" charset="0"/>
              </a:rPr>
              <a:t>positively</a:t>
            </a:r>
            <a:r>
              <a:rPr lang="en-US" sz="2000" dirty="0">
                <a:solidFill>
                  <a:schemeClr val="bg1"/>
                </a:solidFill>
                <a:latin typeface="Segoe UI Semibold" panose="020B0702040204020203" pitchFamily="34" charset="0"/>
                <a:cs typeface="Segoe UI Semibold" panose="020B0702040204020203" pitchFamily="34" charset="0"/>
              </a:rPr>
              <a:t> impacting revenue generation for that           customer.</a:t>
            </a:r>
          </a:p>
          <a:p>
            <a:pPr marL="457200" indent="-457200">
              <a:buAutoNum type="arabicPeriod" startAt="2"/>
            </a:pPr>
            <a:r>
              <a:rPr lang="en-US" sz="2000" dirty="0">
                <a:solidFill>
                  <a:schemeClr val="bg1"/>
                </a:solidFill>
                <a:latin typeface="Segoe UI Semibold" panose="020B0702040204020203" pitchFamily="34" charset="0"/>
                <a:cs typeface="Segoe UI Semibold" panose="020B0702040204020203" pitchFamily="34" charset="0"/>
              </a:rPr>
              <a:t>So Croma is considered as </a:t>
            </a:r>
            <a:r>
              <a:rPr lang="en-US" sz="2000" dirty="0">
                <a:solidFill>
                  <a:srgbClr val="FFFF00"/>
                </a:solidFill>
                <a:latin typeface="Segoe UI Semibold" panose="020B0702040204020203" pitchFamily="34" charset="0"/>
                <a:cs typeface="Segoe UI Semibold" panose="020B0702040204020203" pitchFamily="34" charset="0"/>
              </a:rPr>
              <a:t>valuable customer</a:t>
            </a:r>
            <a:r>
              <a:rPr lang="en-US" sz="2000" dirty="0">
                <a:solidFill>
                  <a:schemeClr val="bg1"/>
                </a:solidFill>
                <a:latin typeface="Segoe UI Semibold" panose="020B0702040204020203" pitchFamily="34" charset="0"/>
                <a:cs typeface="Segoe UI Semibold" panose="020B0702040204020203" pitchFamily="34" charset="0"/>
              </a:rPr>
              <a:t>.</a:t>
            </a:r>
          </a:p>
        </p:txBody>
      </p:sp>
      <p:grpSp>
        <p:nvGrpSpPr>
          <p:cNvPr id="23" name="Group 22">
            <a:extLst>
              <a:ext uri="{FF2B5EF4-FFF2-40B4-BE49-F238E27FC236}">
                <a16:creationId xmlns:a16="http://schemas.microsoft.com/office/drawing/2014/main" id="{162C2A2F-6EE3-47F9-A654-F34F9D3EC055}"/>
              </a:ext>
            </a:extLst>
          </p:cNvPr>
          <p:cNvGrpSpPr/>
          <p:nvPr/>
        </p:nvGrpSpPr>
        <p:grpSpPr>
          <a:xfrm>
            <a:off x="1536471" y="1325880"/>
            <a:ext cx="9144000" cy="2103120"/>
            <a:chOff x="1523999" y="1325880"/>
            <a:chExt cx="9144000" cy="210312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1523999" y="1325880"/>
              <a:ext cx="9144000" cy="210312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18BADCF-6D46-E718-01B6-C8525D7B75D5}"/>
                </a:ext>
              </a:extLst>
            </p:cNvPr>
            <p:cNvPicPr>
              <a:picLocks noChangeAspect="1"/>
            </p:cNvPicPr>
            <p:nvPr/>
          </p:nvPicPr>
          <p:blipFill>
            <a:blip r:embed="rId3"/>
            <a:stretch>
              <a:fillRect/>
            </a:stretch>
          </p:blipFill>
          <p:spPr>
            <a:xfrm>
              <a:off x="1857376" y="1580614"/>
              <a:ext cx="3270706" cy="1730807"/>
            </a:xfrm>
            <a:prstGeom prst="rect">
              <a:avLst/>
            </a:prstGeom>
          </p:spPr>
        </p:pic>
        <p:sp>
          <p:nvSpPr>
            <p:cNvPr id="9" name="Arrow: Right 8">
              <a:extLst>
                <a:ext uri="{FF2B5EF4-FFF2-40B4-BE49-F238E27FC236}">
                  <a16:creationId xmlns:a16="http://schemas.microsoft.com/office/drawing/2014/main" id="{C21EB281-B139-5E21-A45A-9663A1C34EEF}"/>
                </a:ext>
              </a:extLst>
            </p:cNvPr>
            <p:cNvSpPr/>
            <p:nvPr/>
          </p:nvSpPr>
          <p:spPr>
            <a:xfrm>
              <a:off x="5563246" y="2315290"/>
              <a:ext cx="1090453"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27C4535-72FE-2A9C-6684-6AB863AB9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964" y="1442813"/>
              <a:ext cx="2772538" cy="1882115"/>
            </a:xfrm>
            <a:prstGeom prst="rect">
              <a:avLst/>
            </a:prstGeom>
          </p:spPr>
        </p:pic>
      </p:grpSp>
    </p:spTree>
    <p:extLst>
      <p:ext uri="{BB962C8B-B14F-4D97-AF65-F5344CB8AC3E}">
        <p14:creationId xmlns:p14="http://schemas.microsoft.com/office/powerpoint/2010/main" val="400355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2828920" y="373758"/>
            <a:ext cx="6534151"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Yearly Product growth Analysis</a:t>
            </a:r>
          </a:p>
        </p:txBody>
      </p:sp>
      <p:grpSp>
        <p:nvGrpSpPr>
          <p:cNvPr id="10" name="Group 9">
            <a:extLst>
              <a:ext uri="{FF2B5EF4-FFF2-40B4-BE49-F238E27FC236}">
                <a16:creationId xmlns:a16="http://schemas.microsoft.com/office/drawing/2014/main" id="{997F51D2-8A70-1DC3-A2A9-17E95FB65B2F}"/>
              </a:ext>
            </a:extLst>
          </p:cNvPr>
          <p:cNvGrpSpPr/>
          <p:nvPr/>
        </p:nvGrpSpPr>
        <p:grpSpPr>
          <a:xfrm>
            <a:off x="3957632" y="3920428"/>
            <a:ext cx="4276725" cy="2313981"/>
            <a:chOff x="3957637" y="4063303"/>
            <a:chExt cx="4276725" cy="2313981"/>
          </a:xfrm>
        </p:grpSpPr>
        <p:sp>
          <p:nvSpPr>
            <p:cNvPr id="9" name="Rectangle: Rounded Corners 8">
              <a:extLst>
                <a:ext uri="{FF2B5EF4-FFF2-40B4-BE49-F238E27FC236}">
                  <a16:creationId xmlns:a16="http://schemas.microsoft.com/office/drawing/2014/main" id="{25C6209F-89EB-C391-717E-7A32FB6A9ACC}"/>
                </a:ext>
              </a:extLst>
            </p:cNvPr>
            <p:cNvSpPr/>
            <p:nvPr/>
          </p:nvSpPr>
          <p:spPr>
            <a:xfrm>
              <a:off x="3957637" y="4063303"/>
              <a:ext cx="4276725" cy="2313981"/>
            </a:xfrm>
            <a:prstGeom prst="roundRect">
              <a:avLst>
                <a:gd name="adj" fmla="val 92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BF4335-C9FB-AE96-7687-44E8EF8B7029}"/>
                </a:ext>
              </a:extLst>
            </p:cNvPr>
            <p:cNvPicPr>
              <a:picLocks noChangeAspect="1"/>
            </p:cNvPicPr>
            <p:nvPr/>
          </p:nvPicPr>
          <p:blipFill>
            <a:blip r:embed="rId3"/>
            <a:stretch>
              <a:fillRect/>
            </a:stretch>
          </p:blipFill>
          <p:spPr>
            <a:xfrm>
              <a:off x="4143372" y="4220168"/>
              <a:ext cx="3819525" cy="2000250"/>
            </a:xfrm>
            <a:prstGeom prst="rect">
              <a:avLst/>
            </a:prstGeom>
          </p:spPr>
        </p:pic>
      </p:grpSp>
      <p:sp>
        <p:nvSpPr>
          <p:cNvPr id="6" name="TextBox 5">
            <a:extLst>
              <a:ext uri="{FF2B5EF4-FFF2-40B4-BE49-F238E27FC236}">
                <a16:creationId xmlns:a16="http://schemas.microsoft.com/office/drawing/2014/main" id="{157CFA74-3C86-F572-278A-0ACABF515DC9}"/>
              </a:ext>
            </a:extLst>
          </p:cNvPr>
          <p:cNvSpPr txBox="1"/>
          <p:nvPr/>
        </p:nvSpPr>
        <p:spPr>
          <a:xfrm>
            <a:off x="1021075" y="1316096"/>
            <a:ext cx="10149840" cy="2246769"/>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Generate a report which contains the fiscal year and also the number of unique products sold in that year. This helps AtliQ Hardware’s regarding the development of new products and its growth year on year</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p>
        </p:txBody>
      </p:sp>
    </p:spTree>
    <p:extLst>
      <p:ext uri="{BB962C8B-B14F-4D97-AF65-F5344CB8AC3E}">
        <p14:creationId xmlns:p14="http://schemas.microsoft.com/office/powerpoint/2010/main" val="352864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2828922" y="480856"/>
            <a:ext cx="6534151" cy="523220"/>
          </a:xfrm>
          <a:prstGeom prst="rect">
            <a:avLst/>
          </a:prstGeom>
          <a:noFill/>
        </p:spPr>
        <p:txBody>
          <a:bodyPr wrap="square" rtlCol="0">
            <a:spAutoFit/>
          </a:bodyPr>
          <a:lstStyle/>
          <a:p>
            <a:pPr algn="ctr"/>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p>
        </p:txBody>
      </p:sp>
      <p:sp>
        <p:nvSpPr>
          <p:cNvPr id="6" name="TextBox 5">
            <a:extLst>
              <a:ext uri="{FF2B5EF4-FFF2-40B4-BE49-F238E27FC236}">
                <a16:creationId xmlns:a16="http://schemas.microsoft.com/office/drawing/2014/main" id="{157CFA74-3C86-F572-278A-0ACABF515DC9}"/>
              </a:ext>
            </a:extLst>
          </p:cNvPr>
          <p:cNvSpPr txBox="1"/>
          <p:nvPr/>
        </p:nvSpPr>
        <p:spPr>
          <a:xfrm>
            <a:off x="1523997" y="4655503"/>
            <a:ext cx="9144000" cy="1631216"/>
          </a:xfrm>
          <a:prstGeom prst="rect">
            <a:avLst/>
          </a:prstGeom>
          <a:noFill/>
        </p:spPr>
        <p:txBody>
          <a:bodyPr wrap="square" rtlCol="0">
            <a:spAutoFit/>
          </a:bodyPr>
          <a:lstStyle/>
          <a:p>
            <a:pPr marL="457200" indent="-457200">
              <a:buAutoNum type="arabicPeriod"/>
            </a:pPr>
            <a:r>
              <a:rPr lang="en-US" sz="2000" dirty="0">
                <a:solidFill>
                  <a:schemeClr val="bg1"/>
                </a:solidFill>
                <a:latin typeface="Segoe UI Semibold" panose="020B0702040204020203" pitchFamily="34" charset="0"/>
                <a:cs typeface="Segoe UI Semibold" panose="020B0702040204020203" pitchFamily="34" charset="0"/>
              </a:rPr>
              <a:t>Results indicate AtliQ Hardware's are </a:t>
            </a:r>
            <a:r>
              <a:rPr lang="en-US" sz="2000" dirty="0">
                <a:solidFill>
                  <a:srgbClr val="FFFF00"/>
                </a:solidFill>
                <a:latin typeface="Segoe UI Semibold" panose="020B0702040204020203" pitchFamily="34" charset="0"/>
                <a:cs typeface="Segoe UI Semibold" panose="020B0702040204020203" pitchFamily="34" charset="0"/>
              </a:rPr>
              <a:t>competitive</a:t>
            </a:r>
            <a:r>
              <a:rPr lang="en-US" sz="2000" dirty="0">
                <a:solidFill>
                  <a:schemeClr val="bg1"/>
                </a:solidFill>
                <a:latin typeface="Segoe UI Semibold" panose="020B0702040204020203" pitchFamily="34" charset="0"/>
                <a:cs typeface="Segoe UI Semibold" panose="020B0702040204020203" pitchFamily="34" charset="0"/>
              </a:rPr>
              <a:t> by introducing new products.</a:t>
            </a:r>
          </a:p>
          <a:p>
            <a:pPr marL="457200" indent="-457200">
              <a:buAutoNum type="arabicPeriod"/>
            </a:pPr>
            <a:r>
              <a:rPr lang="en-US" sz="2000" dirty="0">
                <a:solidFill>
                  <a:schemeClr val="bg1"/>
                </a:solidFill>
                <a:latin typeface="Segoe UI Semibold" panose="020B0702040204020203" pitchFamily="34" charset="0"/>
                <a:cs typeface="Segoe UI Semibold" panose="020B0702040204020203" pitchFamily="34" charset="0"/>
              </a:rPr>
              <a:t>AtliQ Hardware’s are focused on </a:t>
            </a:r>
            <a:r>
              <a:rPr lang="en-US" sz="2000" dirty="0">
                <a:solidFill>
                  <a:srgbClr val="FFFF00"/>
                </a:solidFill>
                <a:latin typeface="Segoe UI Semibold" panose="020B0702040204020203" pitchFamily="34" charset="0"/>
                <a:cs typeface="Segoe UI Semibold" panose="020B0702040204020203" pitchFamily="34" charset="0"/>
              </a:rPr>
              <a:t>increasing</a:t>
            </a:r>
            <a:r>
              <a:rPr lang="en-US" sz="2000" dirty="0">
                <a:solidFill>
                  <a:schemeClr val="bg1"/>
                </a:solidFill>
                <a:latin typeface="Segoe UI Semibold" panose="020B0702040204020203" pitchFamily="34" charset="0"/>
                <a:cs typeface="Segoe UI Semibold" panose="020B0702040204020203" pitchFamily="34" charset="0"/>
              </a:rPr>
              <a:t> revenue by improving product strengths and creating </a:t>
            </a:r>
            <a:r>
              <a:rPr lang="en-US" sz="2000" dirty="0">
                <a:solidFill>
                  <a:srgbClr val="FFFF00"/>
                </a:solidFill>
                <a:latin typeface="Segoe UI Semibold" panose="020B0702040204020203" pitchFamily="34" charset="0"/>
                <a:cs typeface="Segoe UI Semibold" panose="020B0702040204020203" pitchFamily="34" charset="0"/>
              </a:rPr>
              <a:t>in-demand products</a:t>
            </a:r>
            <a:r>
              <a:rPr lang="en-US" sz="2000" dirty="0">
                <a:solidFill>
                  <a:schemeClr val="bg1"/>
                </a:solidFill>
                <a:latin typeface="Segoe UI Semibold" panose="020B0702040204020203" pitchFamily="34" charset="0"/>
                <a:cs typeface="Segoe UI Semibold" panose="020B0702040204020203" pitchFamily="34" charset="0"/>
              </a:rPr>
              <a:t>.</a:t>
            </a:r>
          </a:p>
          <a:p>
            <a:pPr marL="457200" indent="-457200">
              <a:buAutoNum type="arabicPeriod"/>
            </a:pPr>
            <a:endParaRPr lang="en-US" sz="2000" dirty="0">
              <a:solidFill>
                <a:schemeClr val="bg1"/>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EED287D1-6192-635A-327A-6AF5FDA0A3C9}"/>
              </a:ext>
            </a:extLst>
          </p:cNvPr>
          <p:cNvSpPr txBox="1"/>
          <p:nvPr/>
        </p:nvSpPr>
        <p:spPr>
          <a:xfrm>
            <a:off x="5332517" y="3841923"/>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p>
        </p:txBody>
      </p:sp>
      <p:grpSp>
        <p:nvGrpSpPr>
          <p:cNvPr id="22" name="Group 21">
            <a:extLst>
              <a:ext uri="{FF2B5EF4-FFF2-40B4-BE49-F238E27FC236}">
                <a16:creationId xmlns:a16="http://schemas.microsoft.com/office/drawing/2014/main" id="{EBE538B7-3E9C-ED76-1952-3F3790A945AF}"/>
              </a:ext>
            </a:extLst>
          </p:cNvPr>
          <p:cNvGrpSpPr/>
          <p:nvPr/>
        </p:nvGrpSpPr>
        <p:grpSpPr>
          <a:xfrm>
            <a:off x="1523997" y="1386889"/>
            <a:ext cx="9144000" cy="2103120"/>
            <a:chOff x="1523999" y="1386889"/>
            <a:chExt cx="9144000" cy="2103120"/>
          </a:xfrm>
        </p:grpSpPr>
        <p:sp>
          <p:nvSpPr>
            <p:cNvPr id="12" name="Rectangle: Rounded Corners 11">
              <a:extLst>
                <a:ext uri="{FF2B5EF4-FFF2-40B4-BE49-F238E27FC236}">
                  <a16:creationId xmlns:a16="http://schemas.microsoft.com/office/drawing/2014/main" id="{695C006B-B8FD-5D52-041E-CCC4BF2C2E37}"/>
                </a:ext>
              </a:extLst>
            </p:cNvPr>
            <p:cNvSpPr/>
            <p:nvPr/>
          </p:nvSpPr>
          <p:spPr>
            <a:xfrm>
              <a:off x="1523999" y="1386889"/>
              <a:ext cx="9144000" cy="210312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DAD578-CEBC-02BA-5DFE-AE8FA8E8F385}"/>
                </a:ext>
              </a:extLst>
            </p:cNvPr>
            <p:cNvPicPr>
              <a:picLocks noChangeAspect="1"/>
            </p:cNvPicPr>
            <p:nvPr/>
          </p:nvPicPr>
          <p:blipFill>
            <a:blip r:embed="rId3"/>
            <a:stretch>
              <a:fillRect/>
            </a:stretch>
          </p:blipFill>
          <p:spPr>
            <a:xfrm>
              <a:off x="1944158" y="1611774"/>
              <a:ext cx="3070881" cy="1653341"/>
            </a:xfrm>
            <a:prstGeom prst="rect">
              <a:avLst/>
            </a:prstGeom>
          </p:spPr>
        </p:pic>
        <p:sp>
          <p:nvSpPr>
            <p:cNvPr id="13" name="Arrow: Right 12">
              <a:extLst>
                <a:ext uri="{FF2B5EF4-FFF2-40B4-BE49-F238E27FC236}">
                  <a16:creationId xmlns:a16="http://schemas.microsoft.com/office/drawing/2014/main" id="{AC11A5FF-CBDA-7B8B-C6A4-D785580982E8}"/>
                </a:ext>
              </a:extLst>
            </p:cNvPr>
            <p:cNvSpPr/>
            <p:nvPr/>
          </p:nvSpPr>
          <p:spPr>
            <a:xfrm>
              <a:off x="5701693" y="2350835"/>
              <a:ext cx="1090453"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8AFC1CB-536C-0B05-471A-71016F3F3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8800" y="1592745"/>
              <a:ext cx="2615111" cy="1653341"/>
            </a:xfrm>
            <a:prstGeom prst="rect">
              <a:avLst/>
            </a:prstGeom>
          </p:spPr>
        </p:pic>
      </p:grpSp>
    </p:spTree>
    <p:extLst>
      <p:ext uri="{BB962C8B-B14F-4D97-AF65-F5344CB8AC3E}">
        <p14:creationId xmlns:p14="http://schemas.microsoft.com/office/powerpoint/2010/main" val="80674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1981197" y="311023"/>
            <a:ext cx="832104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Total sold quantity by </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chemeClr val="accent1">
                    <a:lumMod val="60000"/>
                    <a:lumOff val="40000"/>
                  </a:schemeClr>
                </a:solidFill>
                <a:latin typeface="Segoe UI Semibold" panose="020B0702040204020203" pitchFamily="34" charset="0"/>
                <a:cs typeface="Segoe UI Semibold" panose="020B0702040204020203" pitchFamily="34" charset="0"/>
              </a:rPr>
              <a:t>market</a:t>
            </a:r>
            <a:r>
              <a:rPr lang="en-US" sz="3200" dirty="0">
                <a:solidFill>
                  <a:srgbClr val="8FAADC"/>
                </a:solidFill>
                <a:latin typeface="Segoe UI Semibold" panose="020B0702040204020203" pitchFamily="34" charset="0"/>
                <a:cs typeface="Segoe UI Semibold" panose="020B0702040204020203" pitchFamily="34" charset="0"/>
              </a:rPr>
              <a:t>’</a:t>
            </a:r>
            <a:r>
              <a:rPr lang="en-US" sz="3200" dirty="0">
                <a:solidFill>
                  <a:srgbClr val="FF6000"/>
                </a:solidFill>
                <a:latin typeface="Segoe UI Semibold" panose="020B0702040204020203" pitchFamily="34" charset="0"/>
                <a:cs typeface="Segoe UI Semibold" panose="020B0702040204020203" pitchFamily="34" charset="0"/>
              </a:rPr>
              <a:t> </a:t>
            </a:r>
            <a:r>
              <a:rPr lang="en-US" sz="3200" dirty="0">
                <a:solidFill>
                  <a:srgbClr val="E66C37"/>
                </a:solidFill>
                <a:latin typeface="Segoe UI Semibold" panose="020B0702040204020203" pitchFamily="34" charset="0"/>
                <a:cs typeface="Segoe UI Semibold" panose="020B0702040204020203" pitchFamily="34" charset="0"/>
              </a:rPr>
              <a:t>FY 2021</a:t>
            </a:r>
          </a:p>
        </p:txBody>
      </p:sp>
      <p:sp>
        <p:nvSpPr>
          <p:cNvPr id="7" name="TextBox 6">
            <a:extLst>
              <a:ext uri="{FF2B5EF4-FFF2-40B4-BE49-F238E27FC236}">
                <a16:creationId xmlns:a16="http://schemas.microsoft.com/office/drawing/2014/main" id="{D03E20DD-72D9-F379-225D-961EC23DFBD1}"/>
              </a:ext>
            </a:extLst>
          </p:cNvPr>
          <p:cNvSpPr txBox="1"/>
          <p:nvPr/>
        </p:nvSpPr>
        <p:spPr>
          <a:xfrm>
            <a:off x="1373384" y="1127752"/>
            <a:ext cx="9445229" cy="2554545"/>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Get top 5 markets by their total quantity sold for fiscal_year ‘2021’ where the output contains these fields :</a:t>
            </a:r>
          </a:p>
          <a:p>
            <a:r>
              <a:rPr lang="en-US" sz="2000" dirty="0">
                <a:solidFill>
                  <a:schemeClr val="bg1"/>
                </a:solidFill>
                <a:latin typeface="Segoe UI Semibold" panose="020B0702040204020203" pitchFamily="34" charset="0"/>
                <a:cs typeface="Segoe UI Semibold" panose="020B0702040204020203" pitchFamily="34" charset="0"/>
              </a:rPr>
              <a:t>		market</a:t>
            </a:r>
          </a:p>
          <a:p>
            <a:r>
              <a:rPr lang="en-US" sz="2000" dirty="0">
                <a:solidFill>
                  <a:schemeClr val="bg1"/>
                </a:solidFill>
                <a:latin typeface="Segoe UI Semibold" panose="020B0702040204020203" pitchFamily="34" charset="0"/>
                <a:cs typeface="Segoe UI Semibold" panose="020B0702040204020203" pitchFamily="34" charset="0"/>
              </a:rPr>
              <a:t>		total sold_quantity in millions</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p>
        </p:txBody>
      </p:sp>
      <p:grpSp>
        <p:nvGrpSpPr>
          <p:cNvPr id="6" name="Group 5">
            <a:extLst>
              <a:ext uri="{FF2B5EF4-FFF2-40B4-BE49-F238E27FC236}">
                <a16:creationId xmlns:a16="http://schemas.microsoft.com/office/drawing/2014/main" id="{F9625429-D050-FBC8-192D-C3DEBB535309}"/>
              </a:ext>
            </a:extLst>
          </p:cNvPr>
          <p:cNvGrpSpPr/>
          <p:nvPr/>
        </p:nvGrpSpPr>
        <p:grpSpPr>
          <a:xfrm>
            <a:off x="4327205" y="3958485"/>
            <a:ext cx="3629025" cy="2171700"/>
            <a:chOff x="4281487" y="4283800"/>
            <a:chExt cx="3629025" cy="217170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861E9F-0210-7FF0-9D14-8CB106899234}"/>
                </a:ext>
              </a:extLst>
            </p:cNvPr>
            <p:cNvPicPr>
              <a:picLocks noChangeAspect="1"/>
            </p:cNvPicPr>
            <p:nvPr/>
          </p:nvPicPr>
          <p:blipFill>
            <a:blip r:embed="rId3"/>
            <a:stretch>
              <a:fillRect/>
            </a:stretch>
          </p:blipFill>
          <p:spPr>
            <a:xfrm>
              <a:off x="4519150" y="4510454"/>
              <a:ext cx="3153699" cy="1723292"/>
            </a:xfrm>
            <a:prstGeom prst="rect">
              <a:avLst/>
            </a:prstGeom>
          </p:spPr>
        </p:pic>
      </p:grpSp>
    </p:spTree>
    <p:extLst>
      <p:ext uri="{BB962C8B-B14F-4D97-AF65-F5344CB8AC3E}">
        <p14:creationId xmlns:p14="http://schemas.microsoft.com/office/powerpoint/2010/main" val="50097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3215640" y="325646"/>
            <a:ext cx="576072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Conversion of output to visual</a:t>
            </a:r>
          </a:p>
        </p:txBody>
      </p:sp>
      <p:sp>
        <p:nvSpPr>
          <p:cNvPr id="8" name="Rectangle: Rounded Corners 7">
            <a:extLst>
              <a:ext uri="{FF2B5EF4-FFF2-40B4-BE49-F238E27FC236}">
                <a16:creationId xmlns:a16="http://schemas.microsoft.com/office/drawing/2014/main" id="{764DC34B-0567-3D14-D1BF-3977C6E12BB1}"/>
              </a:ext>
            </a:extLst>
          </p:cNvPr>
          <p:cNvSpPr/>
          <p:nvPr/>
        </p:nvSpPr>
        <p:spPr>
          <a:xfrm>
            <a:off x="1524000" y="1426301"/>
            <a:ext cx="9144000" cy="21024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4861E9F-0210-7FF0-9D14-8CB106899234}"/>
              </a:ext>
            </a:extLst>
          </p:cNvPr>
          <p:cNvPicPr>
            <a:picLocks noChangeAspect="1"/>
          </p:cNvPicPr>
          <p:nvPr/>
        </p:nvPicPr>
        <p:blipFill>
          <a:blip r:embed="rId3"/>
          <a:stretch>
            <a:fillRect/>
          </a:stretch>
        </p:blipFill>
        <p:spPr>
          <a:xfrm>
            <a:off x="1752600" y="1872721"/>
            <a:ext cx="2978536" cy="1495896"/>
          </a:xfrm>
          <a:prstGeom prst="rect">
            <a:avLst/>
          </a:prstGeom>
        </p:spPr>
      </p:pic>
      <p:sp>
        <p:nvSpPr>
          <p:cNvPr id="18" name="TextBox 17">
            <a:extLst>
              <a:ext uri="{FF2B5EF4-FFF2-40B4-BE49-F238E27FC236}">
                <a16:creationId xmlns:a16="http://schemas.microsoft.com/office/drawing/2014/main" id="{2B435058-4453-9DDF-AAE4-062C855F4870}"/>
              </a:ext>
            </a:extLst>
          </p:cNvPr>
          <p:cNvSpPr txBox="1"/>
          <p:nvPr/>
        </p:nvSpPr>
        <p:spPr>
          <a:xfrm>
            <a:off x="1752600" y="1536417"/>
            <a:ext cx="2926079" cy="276999"/>
          </a:xfrm>
          <a:prstGeom prst="rect">
            <a:avLst/>
          </a:prstGeom>
          <a:noFill/>
        </p:spPr>
        <p:txBody>
          <a:bodyPr wrap="square" rtlCol="0">
            <a:spAutoFit/>
          </a:bodyPr>
          <a:lstStyle/>
          <a:p>
            <a:r>
              <a:rPr lang="en-US" sz="1200" b="1" dirty="0"/>
              <a:t>Top 5 market’s by </a:t>
            </a:r>
            <a:r>
              <a:rPr lang="en-US" sz="1200" b="1" dirty="0">
                <a:latin typeface="Segoe UI Semibold" panose="020B0702040204020203" pitchFamily="34" charset="0"/>
                <a:cs typeface="Segoe UI Semibold" panose="020B0702040204020203" pitchFamily="34" charset="0"/>
              </a:rPr>
              <a:t>total</a:t>
            </a:r>
            <a:r>
              <a:rPr lang="en-US" sz="1200" b="1" dirty="0"/>
              <a:t> quantity sold FY 21</a:t>
            </a:r>
          </a:p>
        </p:txBody>
      </p:sp>
      <p:sp>
        <p:nvSpPr>
          <p:cNvPr id="20" name="TextBox 19">
            <a:extLst>
              <a:ext uri="{FF2B5EF4-FFF2-40B4-BE49-F238E27FC236}">
                <a16:creationId xmlns:a16="http://schemas.microsoft.com/office/drawing/2014/main" id="{63430529-0B75-99D0-BECC-44A64ACC78C8}"/>
              </a:ext>
            </a:extLst>
          </p:cNvPr>
          <p:cNvSpPr txBox="1"/>
          <p:nvPr/>
        </p:nvSpPr>
        <p:spPr>
          <a:xfrm>
            <a:off x="1524000" y="4582761"/>
            <a:ext cx="9144000" cy="1569660"/>
          </a:xfrm>
          <a:prstGeom prst="rect">
            <a:avLst/>
          </a:prstGeom>
          <a:noFill/>
        </p:spPr>
        <p:txBody>
          <a:bodyPr wrap="square" rtlCol="0">
            <a:spAutoFit/>
          </a:bodyPr>
          <a:lstStyle/>
          <a:p>
            <a:pPr marL="457200" indent="-457200">
              <a:buAutoNum type="arabicPeriod"/>
            </a:pPr>
            <a:r>
              <a:rPr lang="en-US" sz="1600" dirty="0">
                <a:solidFill>
                  <a:srgbClr val="FFFF00"/>
                </a:solidFill>
                <a:latin typeface="Segoe UI Semibold" panose="020B0702040204020203" pitchFamily="34" charset="0"/>
                <a:cs typeface="Segoe UI Semibold" panose="020B0702040204020203" pitchFamily="34" charset="0"/>
              </a:rPr>
              <a:t>India</a:t>
            </a:r>
            <a:r>
              <a:rPr lang="en-US" sz="1600" dirty="0">
                <a:solidFill>
                  <a:schemeClr val="bg1"/>
                </a:solidFill>
                <a:latin typeface="Segoe UI Semibold" panose="020B0702040204020203" pitchFamily="34" charset="0"/>
                <a:cs typeface="Segoe UI Semibold" panose="020B0702040204020203" pitchFamily="34" charset="0"/>
              </a:rPr>
              <a:t> is the clear leader in terms of quantity sold with </a:t>
            </a:r>
            <a:r>
              <a:rPr lang="en-US" sz="1600" dirty="0">
                <a:solidFill>
                  <a:srgbClr val="FFFF00"/>
                </a:solidFill>
                <a:latin typeface="Segoe UI Semibold" panose="020B0702040204020203" pitchFamily="34" charset="0"/>
                <a:cs typeface="Segoe UI Semibold" panose="020B0702040204020203" pitchFamily="34" charset="0"/>
              </a:rPr>
              <a:t>13.8 M</a:t>
            </a:r>
            <a:r>
              <a:rPr lang="en-US" sz="1600" dirty="0">
                <a:solidFill>
                  <a:schemeClr val="bg1"/>
                </a:solidFill>
                <a:latin typeface="Segoe UI Semibold" panose="020B0702040204020203" pitchFamily="34" charset="0"/>
                <a:cs typeface="Segoe UI Semibold" panose="020B0702040204020203" pitchFamily="34" charset="0"/>
              </a:rPr>
              <a:t> units, which is significantly higher than the  next closest country, the USA, with </a:t>
            </a:r>
            <a:r>
              <a:rPr lang="en-US" sz="1600" dirty="0">
                <a:solidFill>
                  <a:srgbClr val="FFFF00"/>
                </a:solidFill>
                <a:latin typeface="Segoe UI Semibold" panose="020B0702040204020203" pitchFamily="34" charset="0"/>
                <a:cs typeface="Segoe UI Semibold" panose="020B0702040204020203" pitchFamily="34" charset="0"/>
              </a:rPr>
              <a:t>8 M</a:t>
            </a:r>
            <a:r>
              <a:rPr lang="en-US" sz="1600" dirty="0">
                <a:solidFill>
                  <a:schemeClr val="bg1"/>
                </a:solidFill>
                <a:latin typeface="Segoe UI Semibold" panose="020B0702040204020203" pitchFamily="34" charset="0"/>
                <a:cs typeface="Segoe UI Semibold" panose="020B0702040204020203" pitchFamily="34" charset="0"/>
              </a:rPr>
              <a:t> units sold.</a:t>
            </a:r>
          </a:p>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The top 5 markets, India, USA, South Korea, Canada, Philippines accounts for more than </a:t>
            </a:r>
            <a:r>
              <a:rPr lang="en-US" sz="1600" dirty="0">
                <a:solidFill>
                  <a:srgbClr val="FFFF00"/>
                </a:solidFill>
                <a:latin typeface="Segoe UI Semibold" panose="020B0702040204020203" pitchFamily="34" charset="0"/>
                <a:cs typeface="Segoe UI Semibold" panose="020B0702040204020203" pitchFamily="34" charset="0"/>
              </a:rPr>
              <a:t>25 % of the total quantity sold</a:t>
            </a:r>
            <a:r>
              <a:rPr lang="en-US" sz="1600" dirty="0">
                <a:solidFill>
                  <a:schemeClr val="bg1"/>
                </a:solidFill>
                <a:latin typeface="Segoe UI Semibold" panose="020B0702040204020203" pitchFamily="34" charset="0"/>
                <a:cs typeface="Segoe UI Semibold" panose="020B0702040204020203" pitchFamily="34" charset="0"/>
              </a:rPr>
              <a:t>.</a:t>
            </a:r>
          </a:p>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The lowest quantity sold  in countries such as Mexico, Sweden, Brazil, Chile and Columbia suggests that they may not have a </a:t>
            </a:r>
            <a:r>
              <a:rPr lang="en-US" sz="1600" dirty="0">
                <a:solidFill>
                  <a:srgbClr val="FFFF00"/>
                </a:solidFill>
                <a:latin typeface="Segoe UI Semibold" panose="020B0702040204020203" pitchFamily="34" charset="0"/>
                <a:cs typeface="Segoe UI Semibold" panose="020B0702040204020203" pitchFamily="34" charset="0"/>
              </a:rPr>
              <a:t>significant presence</a:t>
            </a:r>
            <a:r>
              <a:rPr lang="en-US" sz="1600" dirty="0">
                <a:solidFill>
                  <a:schemeClr val="bg1"/>
                </a:solidFill>
                <a:latin typeface="Segoe UI Semibold" panose="020B0702040204020203" pitchFamily="34" charset="0"/>
                <a:cs typeface="Segoe UI Semibold" panose="020B0702040204020203" pitchFamily="34" charset="0"/>
              </a:rPr>
              <a:t> in the market.</a:t>
            </a:r>
          </a:p>
        </p:txBody>
      </p:sp>
      <p:sp>
        <p:nvSpPr>
          <p:cNvPr id="22" name="TextBox 21">
            <a:extLst>
              <a:ext uri="{FF2B5EF4-FFF2-40B4-BE49-F238E27FC236}">
                <a16:creationId xmlns:a16="http://schemas.microsoft.com/office/drawing/2014/main" id="{6B931C83-64E5-97CB-D7B4-BB749A2E2025}"/>
              </a:ext>
            </a:extLst>
          </p:cNvPr>
          <p:cNvSpPr txBox="1"/>
          <p:nvPr/>
        </p:nvSpPr>
        <p:spPr>
          <a:xfrm>
            <a:off x="5181600" y="3961011"/>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p>
        </p:txBody>
      </p:sp>
      <p:pic>
        <p:nvPicPr>
          <p:cNvPr id="6" name="Picture 5">
            <a:extLst>
              <a:ext uri="{FF2B5EF4-FFF2-40B4-BE49-F238E27FC236}">
                <a16:creationId xmlns:a16="http://schemas.microsoft.com/office/drawing/2014/main" id="{640F3C7E-CFC4-2846-815D-25205AA33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844" y="1584814"/>
            <a:ext cx="3240846" cy="1782231"/>
          </a:xfrm>
          <a:prstGeom prst="rect">
            <a:avLst/>
          </a:prstGeom>
        </p:spPr>
      </p:pic>
      <p:sp>
        <p:nvSpPr>
          <p:cNvPr id="7" name="Arrow: Right 6">
            <a:extLst>
              <a:ext uri="{FF2B5EF4-FFF2-40B4-BE49-F238E27FC236}">
                <a16:creationId xmlns:a16="http://schemas.microsoft.com/office/drawing/2014/main" id="{6746B45E-5224-F58F-A3E3-7D1107D7BD9D}"/>
              </a:ext>
            </a:extLst>
          </p:cNvPr>
          <p:cNvSpPr/>
          <p:nvPr/>
        </p:nvSpPr>
        <p:spPr>
          <a:xfrm>
            <a:off x="5136082" y="2408921"/>
            <a:ext cx="1090453"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81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2759559" y="259167"/>
            <a:ext cx="7406640" cy="584775"/>
          </a:xfrm>
          <a:prstGeom prst="rect">
            <a:avLst/>
          </a:prstGeom>
          <a:noFill/>
        </p:spPr>
        <p:txBody>
          <a:bodyPr wrap="square" rtlCol="0">
            <a:spAutoFit/>
          </a:bodyPr>
          <a:lstStyle/>
          <a:p>
            <a:r>
              <a:rPr lang="en-US" sz="3200" dirty="0">
                <a:solidFill>
                  <a:srgbClr val="E66C37"/>
                </a:solidFill>
                <a:latin typeface="Segoe UI Semibold" panose="020B0702040204020203" pitchFamily="34" charset="0"/>
                <a:cs typeface="Segoe UI Semibold" panose="020B0702040204020203" pitchFamily="34" charset="0"/>
              </a:rPr>
              <a:t>FY 2021 Market–wise Net Sales Report</a:t>
            </a:r>
          </a:p>
        </p:txBody>
      </p:sp>
      <p:sp>
        <p:nvSpPr>
          <p:cNvPr id="7" name="TextBox 6">
            <a:extLst>
              <a:ext uri="{FF2B5EF4-FFF2-40B4-BE49-F238E27FC236}">
                <a16:creationId xmlns:a16="http://schemas.microsoft.com/office/drawing/2014/main" id="{D03E20DD-72D9-F379-225D-961EC23DFBD1}"/>
              </a:ext>
            </a:extLst>
          </p:cNvPr>
          <p:cNvSpPr txBox="1"/>
          <p:nvPr/>
        </p:nvSpPr>
        <p:spPr>
          <a:xfrm>
            <a:off x="1387959" y="963671"/>
            <a:ext cx="10149840" cy="3200400"/>
          </a:xfrm>
          <a:prstGeom prst="rect">
            <a:avLst/>
          </a:prstGeom>
          <a:noFill/>
        </p:spPr>
        <p:txBody>
          <a:bodyPr wrap="square" rtlCol="0">
            <a:spAutoFit/>
          </a:bodyPr>
          <a:lstStyle/>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Question</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bg1"/>
                </a:solidFill>
                <a:latin typeface="Segoe UI Semibold" panose="020B0702040204020203" pitchFamily="34" charset="0"/>
                <a:cs typeface="Segoe UI Semibold" panose="020B0702040204020203" pitchFamily="34" charset="0"/>
              </a:rPr>
              <a:t>	Generate FY 2021 net sales report for top markets where the output contains these fields :</a:t>
            </a:r>
          </a:p>
          <a:p>
            <a:r>
              <a:rPr lang="en-US" sz="2000" dirty="0">
                <a:solidFill>
                  <a:schemeClr val="bg1"/>
                </a:solidFill>
                <a:latin typeface="Segoe UI Semibold" panose="020B0702040204020203" pitchFamily="34" charset="0"/>
                <a:cs typeface="Segoe UI Semibold" panose="020B0702040204020203" pitchFamily="34" charset="0"/>
              </a:rPr>
              <a:t>		market</a:t>
            </a:r>
          </a:p>
          <a:p>
            <a:r>
              <a:rPr lang="en-US" sz="2000" dirty="0">
                <a:solidFill>
                  <a:schemeClr val="bg1"/>
                </a:solidFill>
                <a:latin typeface="Segoe UI Semibold" panose="020B0702040204020203" pitchFamily="34" charset="0"/>
                <a:cs typeface="Segoe UI Semibold" panose="020B0702040204020203" pitchFamily="34" charset="0"/>
              </a:rPr>
              <a:t>		net sales </a:t>
            </a:r>
          </a:p>
          <a:p>
            <a:r>
              <a:rPr lang="en-US" sz="2000" dirty="0">
                <a:solidFill>
                  <a:schemeClr val="bg1"/>
                </a:solidFill>
                <a:latin typeface="Segoe UI Semibold" panose="020B0702040204020203" pitchFamily="34" charset="0"/>
                <a:cs typeface="Segoe UI Semibold" panose="020B0702040204020203" pitchFamily="34" charset="0"/>
              </a:rPr>
              <a:t>                      </a:t>
            </a:r>
          </a:p>
          <a:p>
            <a:r>
              <a:rPr lang="en-US" sz="2000" dirty="0">
                <a:solidFill>
                  <a:schemeClr val="bg1"/>
                </a:solidFill>
                <a:latin typeface="Segoe UI Semibold" panose="020B0702040204020203" pitchFamily="34" charset="0"/>
                <a:cs typeface="Segoe UI Semibold" panose="020B0702040204020203" pitchFamily="34" charset="0"/>
              </a:rPr>
              <a:t>                     make sure that net sales are in millions 		</a:t>
            </a:r>
          </a:p>
          <a:p>
            <a:endParaRPr lang="en-US" sz="2000" dirty="0">
              <a:solidFill>
                <a:schemeClr val="bg1"/>
              </a:solidFill>
              <a:latin typeface="Segoe UI Semibold" panose="020B0702040204020203" pitchFamily="34" charset="0"/>
              <a:cs typeface="Segoe UI Semibold" panose="020B0702040204020203" pitchFamily="34" charset="0"/>
            </a:endParaRPr>
          </a:p>
          <a:p>
            <a:r>
              <a:rPr lang="en-US" sz="2000" dirty="0">
                <a:solidFill>
                  <a:schemeClr val="accent4">
                    <a:lumMod val="40000"/>
                    <a:lumOff val="60000"/>
                  </a:schemeClr>
                </a:solidFill>
                <a:latin typeface="Segoe UI Semibold" panose="020B0702040204020203" pitchFamily="34" charset="0"/>
                <a:cs typeface="Segoe UI Semibold" panose="020B0702040204020203" pitchFamily="34" charset="0"/>
              </a:rPr>
              <a:t>Output</a:t>
            </a:r>
          </a:p>
        </p:txBody>
      </p:sp>
      <p:grpSp>
        <p:nvGrpSpPr>
          <p:cNvPr id="6" name="Group 5">
            <a:extLst>
              <a:ext uri="{FF2B5EF4-FFF2-40B4-BE49-F238E27FC236}">
                <a16:creationId xmlns:a16="http://schemas.microsoft.com/office/drawing/2014/main" id="{D97FC316-3D3A-595D-E35A-9D79A4B6D37F}"/>
              </a:ext>
            </a:extLst>
          </p:cNvPr>
          <p:cNvGrpSpPr/>
          <p:nvPr/>
        </p:nvGrpSpPr>
        <p:grpSpPr>
          <a:xfrm>
            <a:off x="4281487" y="4283800"/>
            <a:ext cx="3629025" cy="2171700"/>
            <a:chOff x="4281487" y="4283800"/>
            <a:chExt cx="3629025" cy="2171700"/>
          </a:xfrm>
        </p:grpSpPr>
        <p:sp>
          <p:nvSpPr>
            <p:cNvPr id="8" name="Rectangle: Rounded Corners 7">
              <a:extLst>
                <a:ext uri="{FF2B5EF4-FFF2-40B4-BE49-F238E27FC236}">
                  <a16:creationId xmlns:a16="http://schemas.microsoft.com/office/drawing/2014/main" id="{764DC34B-0567-3D14-D1BF-3977C6E12BB1}"/>
                </a:ext>
              </a:extLst>
            </p:cNvPr>
            <p:cNvSpPr/>
            <p:nvPr/>
          </p:nvSpPr>
          <p:spPr>
            <a:xfrm>
              <a:off x="4281487" y="4283800"/>
              <a:ext cx="3629025" cy="21717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8F643C-2701-23BF-F07F-B26C4BEA08B4}"/>
                </a:ext>
              </a:extLst>
            </p:cNvPr>
            <p:cNvPicPr>
              <a:picLocks noChangeAspect="1"/>
            </p:cNvPicPr>
            <p:nvPr/>
          </p:nvPicPr>
          <p:blipFill>
            <a:blip r:embed="rId3"/>
            <a:stretch>
              <a:fillRect/>
            </a:stretch>
          </p:blipFill>
          <p:spPr>
            <a:xfrm>
              <a:off x="4459530" y="4507059"/>
              <a:ext cx="3272937" cy="1780598"/>
            </a:xfrm>
            <a:prstGeom prst="rect">
              <a:avLst/>
            </a:prstGeom>
          </p:spPr>
        </p:pic>
      </p:grpSp>
    </p:spTree>
    <p:extLst>
      <p:ext uri="{BB962C8B-B14F-4D97-AF65-F5344CB8AC3E}">
        <p14:creationId xmlns:p14="http://schemas.microsoft.com/office/powerpoint/2010/main" val="4076604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32914-8174-6FBE-6C70-78B57C3F644D}"/>
              </a:ext>
            </a:extLst>
          </p:cNvPr>
          <p:cNvSpPr txBox="1"/>
          <p:nvPr/>
        </p:nvSpPr>
        <p:spPr>
          <a:xfrm>
            <a:off x="3545762" y="380367"/>
            <a:ext cx="5100471" cy="523220"/>
          </a:xfrm>
          <a:prstGeom prst="rect">
            <a:avLst/>
          </a:prstGeom>
          <a:noFill/>
        </p:spPr>
        <p:txBody>
          <a:bodyPr wrap="square" rtlCol="0">
            <a:spAutoFit/>
          </a:bodyPr>
          <a:lstStyle/>
          <a:p>
            <a:r>
              <a:rPr lang="en-US" sz="2800" dirty="0">
                <a:solidFill>
                  <a:srgbClr val="E66C37"/>
                </a:solidFill>
                <a:latin typeface="Segoe UI Semibold" panose="020B0702040204020203" pitchFamily="34" charset="0"/>
                <a:cs typeface="Segoe UI Semibold" panose="020B0702040204020203" pitchFamily="34" charset="0"/>
              </a:rPr>
              <a:t>Conversion of output to visual </a:t>
            </a:r>
          </a:p>
        </p:txBody>
      </p:sp>
      <p:sp>
        <p:nvSpPr>
          <p:cNvPr id="13" name="TextBox 12">
            <a:extLst>
              <a:ext uri="{FF2B5EF4-FFF2-40B4-BE49-F238E27FC236}">
                <a16:creationId xmlns:a16="http://schemas.microsoft.com/office/drawing/2014/main" id="{51E8AECC-0036-5036-E5E5-F7232510DBB7}"/>
              </a:ext>
            </a:extLst>
          </p:cNvPr>
          <p:cNvSpPr txBox="1"/>
          <p:nvPr/>
        </p:nvSpPr>
        <p:spPr>
          <a:xfrm>
            <a:off x="5181600" y="3923930"/>
            <a:ext cx="1828800" cy="461665"/>
          </a:xfrm>
          <a:prstGeom prst="rect">
            <a:avLst/>
          </a:prstGeom>
          <a:noFill/>
        </p:spPr>
        <p:txBody>
          <a:bodyPr wrap="square" rtlCol="0">
            <a:spAutoFit/>
          </a:bodyPr>
          <a:lstStyle/>
          <a:p>
            <a:pPr algn="ctr"/>
            <a:r>
              <a:rPr lang="en-US" sz="2400" dirty="0">
                <a:solidFill>
                  <a:srgbClr val="E66C37"/>
                </a:solidFill>
                <a:latin typeface="Segoe UI Semibold" panose="020B0702040204020203" pitchFamily="34" charset="0"/>
                <a:cs typeface="Segoe UI Semibold" panose="020B0702040204020203" pitchFamily="34" charset="0"/>
              </a:rPr>
              <a:t>Insights</a:t>
            </a:r>
          </a:p>
        </p:txBody>
      </p:sp>
      <p:sp>
        <p:nvSpPr>
          <p:cNvPr id="14" name="TextBox 13">
            <a:extLst>
              <a:ext uri="{FF2B5EF4-FFF2-40B4-BE49-F238E27FC236}">
                <a16:creationId xmlns:a16="http://schemas.microsoft.com/office/drawing/2014/main" id="{99CB922D-D4CB-AED1-9DAF-93684B1A37A5}"/>
              </a:ext>
            </a:extLst>
          </p:cNvPr>
          <p:cNvSpPr txBox="1"/>
          <p:nvPr/>
        </p:nvSpPr>
        <p:spPr>
          <a:xfrm>
            <a:off x="1523999" y="4676727"/>
            <a:ext cx="9144000" cy="1815882"/>
          </a:xfrm>
          <a:prstGeom prst="rect">
            <a:avLst/>
          </a:prstGeom>
          <a:noFill/>
        </p:spPr>
        <p:txBody>
          <a:bodyPr wrap="square" rtlCol="0">
            <a:spAutoFit/>
          </a:bodyPr>
          <a:lstStyle/>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The country with the highest net sales is </a:t>
            </a:r>
            <a:r>
              <a:rPr lang="en-US" sz="1600" dirty="0">
                <a:solidFill>
                  <a:srgbClr val="FFFF00"/>
                </a:solidFill>
                <a:latin typeface="Segoe UI Semibold" panose="020B0702040204020203" pitchFamily="34" charset="0"/>
                <a:cs typeface="Segoe UI Semibold" panose="020B0702040204020203" pitchFamily="34" charset="0"/>
              </a:rPr>
              <a:t>India</a:t>
            </a:r>
            <a:r>
              <a:rPr lang="en-US" sz="1600" dirty="0">
                <a:solidFill>
                  <a:schemeClr val="bg1"/>
                </a:solidFill>
                <a:latin typeface="Segoe UI Semibold" panose="020B0702040204020203" pitchFamily="34" charset="0"/>
                <a:cs typeface="Segoe UI Semibold" panose="020B0702040204020203" pitchFamily="34" charset="0"/>
              </a:rPr>
              <a:t>, which has a value of </a:t>
            </a:r>
            <a:r>
              <a:rPr lang="en-US" sz="1600" dirty="0">
                <a:solidFill>
                  <a:srgbClr val="FFFF00"/>
                </a:solidFill>
                <a:latin typeface="Segoe UI Semibold" panose="020B0702040204020203" pitchFamily="34" charset="0"/>
                <a:cs typeface="Segoe UI Semibold" panose="020B0702040204020203" pitchFamily="34" charset="0"/>
              </a:rPr>
              <a:t>210.6 million</a:t>
            </a:r>
            <a:r>
              <a:rPr lang="en-US" sz="1600" dirty="0">
                <a:solidFill>
                  <a:schemeClr val="bg1"/>
                </a:solidFill>
                <a:latin typeface="Segoe UI Semibold" panose="020B0702040204020203" pitchFamily="34" charset="0"/>
                <a:cs typeface="Segoe UI Semibold" panose="020B0702040204020203" pitchFamily="34" charset="0"/>
              </a:rPr>
              <a:t>. Following closely behind is the </a:t>
            </a:r>
            <a:r>
              <a:rPr lang="en-US" sz="1600" dirty="0">
                <a:solidFill>
                  <a:srgbClr val="FFFF00"/>
                </a:solidFill>
                <a:latin typeface="Segoe UI Semibold" panose="020B0702040204020203" pitchFamily="34" charset="0"/>
                <a:cs typeface="Segoe UI Semibold" panose="020B0702040204020203" pitchFamily="34" charset="0"/>
              </a:rPr>
              <a:t>United States</a:t>
            </a:r>
            <a:r>
              <a:rPr lang="en-US" sz="1600" dirty="0">
                <a:solidFill>
                  <a:schemeClr val="bg1"/>
                </a:solidFill>
                <a:latin typeface="Segoe UI Semibold" panose="020B0702040204020203" pitchFamily="34" charset="0"/>
                <a:cs typeface="Segoe UI Semibold" panose="020B0702040204020203" pitchFamily="34" charset="0"/>
              </a:rPr>
              <a:t>, with net sales of </a:t>
            </a:r>
            <a:r>
              <a:rPr lang="en-US" sz="1600" dirty="0">
                <a:solidFill>
                  <a:srgbClr val="FFFF00"/>
                </a:solidFill>
                <a:latin typeface="Segoe UI Semibold" panose="020B0702040204020203" pitchFamily="34" charset="0"/>
                <a:cs typeface="Segoe UI Semibold" panose="020B0702040204020203" pitchFamily="34" charset="0"/>
              </a:rPr>
              <a:t>132.05 million</a:t>
            </a:r>
            <a:r>
              <a:rPr lang="en-US" sz="1600" dirty="0">
                <a:solidFill>
                  <a:schemeClr val="bg1"/>
                </a:solidFill>
                <a:latin typeface="Segoe UI Semibold" panose="020B0702040204020203" pitchFamily="34" charset="0"/>
                <a:cs typeface="Segoe UI Semibold" panose="020B0702040204020203" pitchFamily="34" charset="0"/>
              </a:rPr>
              <a:t>.</a:t>
            </a:r>
          </a:p>
          <a:p>
            <a:pPr marL="457200" indent="-457200">
              <a:buAutoNum type="arabicPeriod"/>
            </a:pPr>
            <a:r>
              <a:rPr lang="en-US" sz="1600" dirty="0">
                <a:solidFill>
                  <a:schemeClr val="bg1"/>
                </a:solidFill>
                <a:latin typeface="Segoe UI Semibold" panose="020B0702040204020203" pitchFamily="34" charset="0"/>
                <a:cs typeface="Segoe UI Semibold" panose="020B0702040204020203" pitchFamily="34" charset="0"/>
              </a:rPr>
              <a:t>To clarify, the market’s with net sales &lt;10 million include </a:t>
            </a:r>
            <a:r>
              <a:rPr lang="en-US" sz="1600" dirty="0">
                <a:solidFill>
                  <a:srgbClr val="FFFF00"/>
                </a:solidFill>
                <a:latin typeface="Segoe UI Semibold" panose="020B0702040204020203" pitchFamily="34" charset="0"/>
                <a:cs typeface="Segoe UI Semibold" panose="020B0702040204020203" pitchFamily="34" charset="0"/>
              </a:rPr>
              <a:t>Bangladesh</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Poland</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Pakistan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Austria</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Sweden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Mexico</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Brazil</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Chile</a:t>
            </a:r>
            <a:r>
              <a:rPr lang="en-US" sz="1600" dirty="0">
                <a:solidFill>
                  <a:schemeClr val="bg1"/>
                </a:solidFill>
                <a:latin typeface="Segoe UI Semibold" panose="020B0702040204020203" pitchFamily="34" charset="0"/>
                <a:cs typeface="Segoe UI Semibold" panose="020B0702040204020203" pitchFamily="34" charset="0"/>
              </a:rPr>
              <a:t>, and </a:t>
            </a:r>
            <a:r>
              <a:rPr lang="en-US" sz="1600" dirty="0">
                <a:solidFill>
                  <a:srgbClr val="FFFF00"/>
                </a:solidFill>
                <a:latin typeface="Segoe UI Semibold" panose="020B0702040204020203" pitchFamily="34" charset="0"/>
                <a:cs typeface="Segoe UI Semibold" panose="020B0702040204020203" pitchFamily="34" charset="0"/>
              </a:rPr>
              <a:t>Columbia</a:t>
            </a:r>
            <a:r>
              <a:rPr lang="en-US" sz="1600" dirty="0">
                <a:solidFill>
                  <a:schemeClr val="bg1"/>
                </a:solidFill>
                <a:latin typeface="Segoe UI Semibold" panose="020B0702040204020203" pitchFamily="34" charset="0"/>
                <a:cs typeface="Segoe UI Semibold" panose="020B0702040204020203" pitchFamily="34" charset="0"/>
              </a:rPr>
              <a:t>. For business operating in these market’s, it may be beneficial to focus on strategies such as </a:t>
            </a:r>
            <a:r>
              <a:rPr lang="en-US" sz="1600" dirty="0">
                <a:solidFill>
                  <a:srgbClr val="FFFF00"/>
                </a:solidFill>
                <a:latin typeface="Segoe UI Semibold" panose="020B0702040204020203" pitchFamily="34" charset="0"/>
                <a:cs typeface="Segoe UI Semibold" panose="020B0702040204020203" pitchFamily="34" charset="0"/>
              </a:rPr>
              <a:t>improving customer satisfaction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increasing online presence</a:t>
            </a:r>
            <a:r>
              <a:rPr lang="en-US" sz="1600" dirty="0">
                <a:solidFill>
                  <a:schemeClr val="bg1"/>
                </a:solidFill>
                <a:latin typeface="Segoe UI Semibold" panose="020B0702040204020203" pitchFamily="34" charset="0"/>
                <a:cs typeface="Segoe UI Semibold" panose="020B0702040204020203" pitchFamily="34" charset="0"/>
              </a:rPr>
              <a:t>, and </a:t>
            </a:r>
            <a:r>
              <a:rPr lang="en-US" sz="1600" dirty="0">
                <a:solidFill>
                  <a:srgbClr val="FFFF00"/>
                </a:solidFill>
                <a:latin typeface="Segoe UI Semibold" panose="020B0702040204020203" pitchFamily="34" charset="0"/>
                <a:cs typeface="Segoe UI Semibold" panose="020B0702040204020203" pitchFamily="34" charset="0"/>
              </a:rPr>
              <a:t>offering promotions</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rgbClr val="FFFF00"/>
                </a:solidFill>
                <a:latin typeface="Segoe UI Semibold" panose="020B0702040204020203" pitchFamily="34" charset="0"/>
                <a:cs typeface="Segoe UI Semibold" panose="020B0702040204020203" pitchFamily="34" charset="0"/>
              </a:rPr>
              <a:t>and discounts</a:t>
            </a:r>
            <a:r>
              <a:rPr lang="en-US" sz="1600" dirty="0">
                <a:solidFill>
                  <a:schemeClr val="bg1"/>
                </a:solidFill>
                <a:latin typeface="Segoe UI Semibold" panose="020B0702040204020203" pitchFamily="34" charset="0"/>
                <a:cs typeface="Segoe UI Semibold" panose="020B0702040204020203" pitchFamily="34" charset="0"/>
              </a:rPr>
              <a:t>, similar to what successful businesses in other markets are doing.</a:t>
            </a:r>
          </a:p>
        </p:txBody>
      </p:sp>
      <p:sp>
        <p:nvSpPr>
          <p:cNvPr id="8" name="Rectangle: Rounded Corners 7">
            <a:extLst>
              <a:ext uri="{FF2B5EF4-FFF2-40B4-BE49-F238E27FC236}">
                <a16:creationId xmlns:a16="http://schemas.microsoft.com/office/drawing/2014/main" id="{764DC34B-0567-3D14-D1BF-3977C6E12BB1}"/>
              </a:ext>
            </a:extLst>
          </p:cNvPr>
          <p:cNvSpPr/>
          <p:nvPr/>
        </p:nvSpPr>
        <p:spPr>
          <a:xfrm>
            <a:off x="1523999" y="1384917"/>
            <a:ext cx="9144000" cy="2102400"/>
          </a:xfrm>
          <a:prstGeom prst="roundRect">
            <a:avLst>
              <a:gd name="adj" fmla="val 105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09804D9-8611-D88D-BB06-A3D8B224B90D}"/>
              </a:ext>
            </a:extLst>
          </p:cNvPr>
          <p:cNvPicPr>
            <a:picLocks noChangeAspect="1"/>
          </p:cNvPicPr>
          <p:nvPr/>
        </p:nvPicPr>
        <p:blipFill>
          <a:blip r:embed="rId3"/>
          <a:stretch>
            <a:fillRect/>
          </a:stretch>
        </p:blipFill>
        <p:spPr>
          <a:xfrm>
            <a:off x="1828068" y="1819921"/>
            <a:ext cx="3180734" cy="1518083"/>
          </a:xfrm>
          <a:prstGeom prst="rect">
            <a:avLst/>
          </a:prstGeom>
        </p:spPr>
      </p:pic>
      <p:sp>
        <p:nvSpPr>
          <p:cNvPr id="11" name="Arrow: Right 10">
            <a:extLst>
              <a:ext uri="{FF2B5EF4-FFF2-40B4-BE49-F238E27FC236}">
                <a16:creationId xmlns:a16="http://schemas.microsoft.com/office/drawing/2014/main" id="{DC45163B-742E-867D-C0AE-AD4E73354A06}"/>
              </a:ext>
            </a:extLst>
          </p:cNvPr>
          <p:cNvSpPr/>
          <p:nvPr/>
        </p:nvSpPr>
        <p:spPr>
          <a:xfrm>
            <a:off x="5363052" y="2367537"/>
            <a:ext cx="1210296" cy="1371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980AA7-5548-DCC5-2B46-C3765DD88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598" y="1463920"/>
            <a:ext cx="3611728" cy="1965079"/>
          </a:xfrm>
          <a:prstGeom prst="rect">
            <a:avLst/>
          </a:prstGeom>
        </p:spPr>
      </p:pic>
      <p:sp>
        <p:nvSpPr>
          <p:cNvPr id="9" name="TextBox 8">
            <a:extLst>
              <a:ext uri="{FF2B5EF4-FFF2-40B4-BE49-F238E27FC236}">
                <a16:creationId xmlns:a16="http://schemas.microsoft.com/office/drawing/2014/main" id="{F7070510-DC6D-3753-3308-22B28CABA1F8}"/>
              </a:ext>
            </a:extLst>
          </p:cNvPr>
          <p:cNvSpPr txBox="1"/>
          <p:nvPr/>
        </p:nvSpPr>
        <p:spPr>
          <a:xfrm>
            <a:off x="2082722" y="1463920"/>
            <a:ext cx="2926079" cy="276999"/>
          </a:xfrm>
          <a:prstGeom prst="rect">
            <a:avLst/>
          </a:prstGeom>
          <a:noFill/>
        </p:spPr>
        <p:txBody>
          <a:bodyPr wrap="square" rtlCol="0">
            <a:spAutoFit/>
          </a:bodyPr>
          <a:lstStyle/>
          <a:p>
            <a:r>
              <a:rPr lang="en-US" sz="1200" b="1" dirty="0"/>
              <a:t>Top 5 market’s by </a:t>
            </a:r>
            <a:r>
              <a:rPr lang="en-US" sz="1200" b="1" dirty="0">
                <a:latin typeface="Segoe UI Semibold" panose="020B0702040204020203" pitchFamily="34" charset="0"/>
                <a:cs typeface="Segoe UI Semibold" panose="020B0702040204020203" pitchFamily="34" charset="0"/>
              </a:rPr>
              <a:t>net_sales</a:t>
            </a:r>
            <a:r>
              <a:rPr lang="en-US" sz="1200" b="1" dirty="0"/>
              <a:t> FY 21</a:t>
            </a:r>
          </a:p>
        </p:txBody>
      </p:sp>
    </p:spTree>
    <p:extLst>
      <p:ext uri="{BB962C8B-B14F-4D97-AF65-F5344CB8AC3E}">
        <p14:creationId xmlns:p14="http://schemas.microsoft.com/office/powerpoint/2010/main" val="3109676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689</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32</cp:revision>
  <dcterms:created xsi:type="dcterms:W3CDTF">2023-04-19T05:51:16Z</dcterms:created>
  <dcterms:modified xsi:type="dcterms:W3CDTF">2023-05-30T08:50:49Z</dcterms:modified>
</cp:coreProperties>
</file>